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98" r:id="rId3"/>
    <p:sldId id="315" r:id="rId4"/>
    <p:sldId id="300" r:id="rId5"/>
    <p:sldId id="301" r:id="rId6"/>
    <p:sldId id="311" r:id="rId7"/>
    <p:sldId id="303" r:id="rId8"/>
    <p:sldId id="316" r:id="rId9"/>
    <p:sldId id="317" r:id="rId10"/>
    <p:sldId id="326" r:id="rId11"/>
    <p:sldId id="318" r:id="rId12"/>
    <p:sldId id="319" r:id="rId13"/>
    <p:sldId id="332" r:id="rId14"/>
    <p:sldId id="325" r:id="rId15"/>
    <p:sldId id="312" r:id="rId16"/>
    <p:sldId id="305" r:id="rId17"/>
    <p:sldId id="313" r:id="rId18"/>
    <p:sldId id="320" r:id="rId19"/>
    <p:sldId id="333" r:id="rId20"/>
    <p:sldId id="293" r:id="rId21"/>
    <p:sldId id="322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BE4C5-2DC8-4AA1-A35E-98BE4A75344F}" v="869" dt="2018-08-25T00:33:40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374" autoAdjust="0"/>
  </p:normalViewPr>
  <p:slideViewPr>
    <p:cSldViewPr>
      <p:cViewPr>
        <p:scale>
          <a:sx n="300" d="100"/>
          <a:sy n="300" d="100"/>
        </p:scale>
        <p:origin x="-10602" y="-9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4"/>
    </p:cViewPr>
  </p:sorterViewPr>
  <p:notesViewPr>
    <p:cSldViewPr>
      <p:cViewPr varScale="1">
        <p:scale>
          <a:sx n="41" d="100"/>
          <a:sy n="41" d="100"/>
        </p:scale>
        <p:origin x="2270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ownloads\Tabela%20342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tecspgov-my.sharepoint.com/personal/rodrigo_souza289_etec_sp_gov_br/Documents/Etec/TCC/Chuveiro%20TempAuto/Monografia/Experimentos/Calculo%20de%20corrente%20(m)%20e%20(t0)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tecspgov-my.sharepoint.com/personal/rodrigo_souza289_etec_sp_gov_br/Documents/Etec/TCC/Chuveiro%20TempAuto/Monografia/Experimentos/Calculo%20de%20corrente%20(m)%20e%20(t0)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População</a:t>
            </a:r>
            <a:r>
              <a:rPr lang="pt-BR" baseline="0" dirty="0"/>
              <a:t> deficiente em %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'[Tabela 3426.xlsx]Tabela'!$B$8:$F$8</c:f>
              <c:strCache>
                <c:ptCount val="5"/>
                <c:pt idx="0">
                  <c:v>Deficiência visual - não consegue de modo algum</c:v>
                </c:pt>
                <c:pt idx="1">
                  <c:v>Deficiência visual - grande dificuldade</c:v>
                </c:pt>
                <c:pt idx="2">
                  <c:v>Deficiência visual - alguma dificuldade</c:v>
                </c:pt>
                <c:pt idx="3">
                  <c:v>Deficiência motora - grande dificuldade</c:v>
                </c:pt>
                <c:pt idx="4">
                  <c:v>Deficiência motora - alguma dificuldade</c:v>
                </c:pt>
              </c:strCache>
            </c:strRef>
          </c:cat>
          <c:val>
            <c:numRef>
              <c:f>'[Tabela 3426.xlsx]Tabela'!$B$9:$F$9</c:f>
              <c:numCache>
                <c:formatCode>General</c:formatCode>
                <c:ptCount val="5"/>
                <c:pt idx="0">
                  <c:v>0.27</c:v>
                </c:pt>
                <c:pt idx="1">
                  <c:v>3.18</c:v>
                </c:pt>
                <c:pt idx="2">
                  <c:v>15.31</c:v>
                </c:pt>
                <c:pt idx="3">
                  <c:v>1.94</c:v>
                </c:pt>
                <c:pt idx="4">
                  <c:v>4.63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3-425A-B6C7-94458BE71D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1871640"/>
        <c:axId val="142211384"/>
      </c:barChart>
      <c:catAx>
        <c:axId val="111871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2211384"/>
        <c:crosses val="autoZero"/>
        <c:auto val="1"/>
        <c:lblAlgn val="ctr"/>
        <c:lblOffset val="100"/>
        <c:noMultiLvlLbl val="0"/>
      </c:catAx>
      <c:valAx>
        <c:axId val="142211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1871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i(A) x T0(ºC)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Plan1!$G$1</c:f>
              <c:strCache>
                <c:ptCount val="1"/>
                <c:pt idx="0">
                  <c:v>i(T0) e m=0,5l/min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Plan1!$B$2:$B$42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Plan1!$G$2:$G$42</c:f>
              <c:numCache>
                <c:formatCode>General</c:formatCode>
                <c:ptCount val="41"/>
                <c:pt idx="0">
                  <c:v>16.693312034065219</c:v>
                </c:pt>
                <c:pt idx="1">
                  <c:v>16.48332490731163</c:v>
                </c:pt>
                <c:pt idx="2">
                  <c:v>16.270627932975827</c:v>
                </c:pt>
                <c:pt idx="3">
                  <c:v>16.055113411828231</c:v>
                </c:pt>
                <c:pt idx="4">
                  <c:v>15.836666315863324</c:v>
                </c:pt>
                <c:pt idx="5">
                  <c:v>15.615163570495614</c:v>
                </c:pt>
                <c:pt idx="6">
                  <c:v>15.390473243752664</c:v>
                </c:pt>
                <c:pt idx="7">
                  <c:v>15.162453627299245</c:v>
                </c:pt>
                <c:pt idx="8">
                  <c:v>14.930952191114047</c:v>
                </c:pt>
                <c:pt idx="9">
                  <c:v>14.695804389915736</c:v>
                </c:pt>
                <c:pt idx="10">
                  <c:v>14.456832294800961</c:v>
                </c:pt>
                <c:pt idx="11">
                  <c:v>14.213843017753268</c:v>
                </c:pt>
                <c:pt idx="12">
                  <c:v>13.966626889362608</c:v>
                </c:pt>
                <c:pt idx="13">
                  <c:v>13.714955340794953</c:v>
                </c:pt>
                <c:pt idx="14">
                  <c:v>13.458578429140774</c:v>
                </c:pt>
                <c:pt idx="15">
                  <c:v>13.197221929886103</c:v>
                </c:pt>
                <c:pt idx="16">
                  <c:v>12.930583900195691</c:v>
                </c:pt>
                <c:pt idx="17">
                  <c:v>12.658330590300338</c:v>
                </c:pt>
                <c:pt idx="18">
                  <c:v>12.38009154516503</c:v>
                </c:pt>
                <c:pt idx="19">
                  <c:v>12.095453691366853</c:v>
                </c:pt>
                <c:pt idx="20">
                  <c:v>11.803954139750514</c:v>
                </c:pt>
                <c:pt idx="21">
                  <c:v>11.505071345570467</c:v>
                </c:pt>
                <c:pt idx="22">
                  <c:v>11.198214143335536</c:v>
                </c:pt>
                <c:pt idx="23">
                  <c:v>10.88270799632763</c:v>
                </c:pt>
                <c:pt idx="24">
                  <c:v>10.557777543908882</c:v>
                </c:pt>
                <c:pt idx="25">
                  <c:v>10.222524150130436</c:v>
                </c:pt>
                <c:pt idx="26">
                  <c:v>9.8758965837706771</c:v>
                </c:pt>
                <c:pt idx="27">
                  <c:v>9.5166520723764343</c:v>
                </c:pt>
                <c:pt idx="28">
                  <c:v>9.1433035605299686</c:v>
                </c:pt>
                <c:pt idx="29">
                  <c:v>8.7540466832964352</c:v>
                </c:pt>
                <c:pt idx="30">
                  <c:v>8.3466560170326094</c:v>
                </c:pt>
                <c:pt idx="31">
                  <c:v>7.918333157931662</c:v>
                </c:pt>
                <c:pt idx="32">
                  <c:v>7.4654760955570234</c:v>
                </c:pt>
                <c:pt idx="33">
                  <c:v>6.9833134446813041</c:v>
                </c:pt>
                <c:pt idx="34">
                  <c:v>6.4652919500978454</c:v>
                </c:pt>
                <c:pt idx="35">
                  <c:v>5.9019770698752572</c:v>
                </c:pt>
                <c:pt idx="36">
                  <c:v>5.2788887719544411</c:v>
                </c:pt>
                <c:pt idx="37">
                  <c:v>4.5716517802649843</c:v>
                </c:pt>
                <c:pt idx="38">
                  <c:v>3.7327380477785117</c:v>
                </c:pt>
                <c:pt idx="39">
                  <c:v>2.6394443859772205</c:v>
                </c:pt>
                <c:pt idx="4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B8-43DE-B255-37332CCE57F2}"/>
            </c:ext>
          </c:extLst>
        </c:ser>
        <c:ser>
          <c:idx val="1"/>
          <c:order val="1"/>
          <c:tx>
            <c:strRef>
              <c:f>Plan1!$H$1</c:f>
              <c:strCache>
                <c:ptCount val="1"/>
                <c:pt idx="0">
                  <c:v>i(T0) e m=1l/min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Plan1!$B$2:$B$42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Plan1!$H$2:$H$42</c:f>
              <c:numCache>
                <c:formatCode>General</c:formatCode>
                <c:ptCount val="41"/>
                <c:pt idx="0">
                  <c:v>23.607908279501029</c:v>
                </c:pt>
                <c:pt idx="1">
                  <c:v>23.310941636922347</c:v>
                </c:pt>
                <c:pt idx="2">
                  <c:v>23.010142691140935</c:v>
                </c:pt>
                <c:pt idx="3">
                  <c:v>22.705359132445658</c:v>
                </c:pt>
                <c:pt idx="4">
                  <c:v>22.396428286671071</c:v>
                </c:pt>
                <c:pt idx="5">
                  <c:v>22.083176100069181</c:v>
                </c:pt>
                <c:pt idx="6">
                  <c:v>21.76541599265526</c:v>
                </c:pt>
                <c:pt idx="7">
                  <c:v>21.442947558579721</c:v>
                </c:pt>
                <c:pt idx="8">
                  <c:v>21.115555087817764</c:v>
                </c:pt>
                <c:pt idx="9">
                  <c:v>20.783005878200903</c:v>
                </c:pt>
                <c:pt idx="10">
                  <c:v>20.445048300260872</c:v>
                </c:pt>
                <c:pt idx="11">
                  <c:v>20.101409569148792</c:v>
                </c:pt>
                <c:pt idx="12">
                  <c:v>19.751793167541354</c:v>
                </c:pt>
                <c:pt idx="13">
                  <c:v>19.395875850293535</c:v>
                </c:pt>
                <c:pt idx="14">
                  <c:v>19.033304144752869</c:v>
                </c:pt>
                <c:pt idx="15">
                  <c:v>18.66369023889256</c:v>
                </c:pt>
                <c:pt idx="16">
                  <c:v>18.286607121059937</c:v>
                </c:pt>
                <c:pt idx="17">
                  <c:v>17.901582797804966</c:v>
                </c:pt>
                <c:pt idx="18">
                  <c:v>17.50809336659287</c:v>
                </c:pt>
                <c:pt idx="19">
                  <c:v>17.105554653386719</c:v>
                </c:pt>
                <c:pt idx="20">
                  <c:v>16.693312034065219</c:v>
                </c:pt>
                <c:pt idx="21">
                  <c:v>16.270627932975827</c:v>
                </c:pt>
                <c:pt idx="22">
                  <c:v>15.836666315863324</c:v>
                </c:pt>
                <c:pt idx="23">
                  <c:v>15.390473243752664</c:v>
                </c:pt>
                <c:pt idx="24">
                  <c:v>14.930952191114047</c:v>
                </c:pt>
                <c:pt idx="25">
                  <c:v>14.456832294800961</c:v>
                </c:pt>
                <c:pt idx="26">
                  <c:v>13.966626889362608</c:v>
                </c:pt>
                <c:pt idx="27">
                  <c:v>13.458578429140774</c:v>
                </c:pt>
                <c:pt idx="28">
                  <c:v>12.930583900195691</c:v>
                </c:pt>
                <c:pt idx="29">
                  <c:v>12.38009154516503</c:v>
                </c:pt>
                <c:pt idx="30">
                  <c:v>11.803954139750514</c:v>
                </c:pt>
                <c:pt idx="31">
                  <c:v>11.198214143335536</c:v>
                </c:pt>
                <c:pt idx="32">
                  <c:v>10.557777543908882</c:v>
                </c:pt>
                <c:pt idx="33">
                  <c:v>9.8758965837706771</c:v>
                </c:pt>
                <c:pt idx="34">
                  <c:v>9.1433035605299686</c:v>
                </c:pt>
                <c:pt idx="35">
                  <c:v>8.3466560170326094</c:v>
                </c:pt>
                <c:pt idx="36">
                  <c:v>7.4654760955570234</c:v>
                </c:pt>
                <c:pt idx="37">
                  <c:v>6.4652919500978454</c:v>
                </c:pt>
                <c:pt idx="38">
                  <c:v>5.2788887719544411</c:v>
                </c:pt>
                <c:pt idx="39">
                  <c:v>3.7327380477785117</c:v>
                </c:pt>
                <c:pt idx="4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B8-43DE-B255-37332CCE57F2}"/>
            </c:ext>
          </c:extLst>
        </c:ser>
        <c:ser>
          <c:idx val="2"/>
          <c:order val="2"/>
          <c:tx>
            <c:strRef>
              <c:f>Plan1!$I$1</c:f>
              <c:strCache>
                <c:ptCount val="1"/>
                <c:pt idx="0">
                  <c:v>i(T0) e m=2l/min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Plan1!$B$2:$B$42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Plan1!$I$2:$I$42</c:f>
              <c:numCache>
                <c:formatCode>General</c:formatCode>
                <c:ptCount val="41"/>
                <c:pt idx="0">
                  <c:v>33.386624068130438</c:v>
                </c:pt>
                <c:pt idx="1">
                  <c:v>32.966649814623267</c:v>
                </c:pt>
                <c:pt idx="2">
                  <c:v>32.541255865951662</c:v>
                </c:pt>
                <c:pt idx="3">
                  <c:v>32.110226823656461</c:v>
                </c:pt>
                <c:pt idx="4">
                  <c:v>31.673332631726648</c:v>
                </c:pt>
                <c:pt idx="5">
                  <c:v>31.230327140991232</c:v>
                </c:pt>
                <c:pt idx="6">
                  <c:v>30.780946487505332</c:v>
                </c:pt>
                <c:pt idx="7">
                  <c:v>30.324907254598489</c:v>
                </c:pt>
                <c:pt idx="8">
                  <c:v>29.861904382228097</c:v>
                </c:pt>
                <c:pt idx="9">
                  <c:v>29.391608779831479</c:v>
                </c:pt>
                <c:pt idx="10">
                  <c:v>28.913664589601925</c:v>
                </c:pt>
                <c:pt idx="11">
                  <c:v>28.427686035506539</c:v>
                </c:pt>
                <c:pt idx="12">
                  <c:v>27.93325377872522</c:v>
                </c:pt>
                <c:pt idx="13">
                  <c:v>27.429910681589906</c:v>
                </c:pt>
                <c:pt idx="14">
                  <c:v>26.917156858281551</c:v>
                </c:pt>
                <c:pt idx="15">
                  <c:v>26.394443859772206</c:v>
                </c:pt>
                <c:pt idx="16">
                  <c:v>25.861167800391382</c:v>
                </c:pt>
                <c:pt idx="17">
                  <c:v>25.316661180600683</c:v>
                </c:pt>
                <c:pt idx="18">
                  <c:v>24.760183090330063</c:v>
                </c:pt>
                <c:pt idx="19">
                  <c:v>24.190907382733705</c:v>
                </c:pt>
                <c:pt idx="20">
                  <c:v>23.607908279501032</c:v>
                </c:pt>
                <c:pt idx="21">
                  <c:v>23.010142691140938</c:v>
                </c:pt>
                <c:pt idx="22">
                  <c:v>22.396428286671071</c:v>
                </c:pt>
                <c:pt idx="23">
                  <c:v>21.76541599265526</c:v>
                </c:pt>
                <c:pt idx="24">
                  <c:v>21.115555087817768</c:v>
                </c:pt>
                <c:pt idx="25">
                  <c:v>20.445048300260876</c:v>
                </c:pt>
                <c:pt idx="26">
                  <c:v>19.751793167541358</c:v>
                </c:pt>
                <c:pt idx="27">
                  <c:v>19.033304144752869</c:v>
                </c:pt>
                <c:pt idx="28">
                  <c:v>18.286607121059937</c:v>
                </c:pt>
                <c:pt idx="29">
                  <c:v>17.508093366592874</c:v>
                </c:pt>
                <c:pt idx="30">
                  <c:v>16.693312034065219</c:v>
                </c:pt>
                <c:pt idx="31">
                  <c:v>15.836666315863324</c:v>
                </c:pt>
                <c:pt idx="32">
                  <c:v>14.930952191114049</c:v>
                </c:pt>
                <c:pt idx="33">
                  <c:v>13.96662688936261</c:v>
                </c:pt>
                <c:pt idx="34">
                  <c:v>12.930583900195691</c:v>
                </c:pt>
                <c:pt idx="35">
                  <c:v>11.803954139750516</c:v>
                </c:pt>
                <c:pt idx="36">
                  <c:v>10.557777543908884</c:v>
                </c:pt>
                <c:pt idx="37">
                  <c:v>9.1433035605299686</c:v>
                </c:pt>
                <c:pt idx="38">
                  <c:v>7.4654760955570243</c:v>
                </c:pt>
                <c:pt idx="39">
                  <c:v>5.2788887719544419</c:v>
                </c:pt>
                <c:pt idx="4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B8-43DE-B255-37332CCE5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075120"/>
        <c:axId val="142091888"/>
      </c:lineChart>
      <c:catAx>
        <c:axId val="14207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</a:t>
                </a:r>
                <a:r>
                  <a:rPr lang="pt-BR" baseline="0" dirty="0"/>
                  <a:t> Inicial da água (°C)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2091888"/>
        <c:crosses val="autoZero"/>
        <c:auto val="1"/>
        <c:lblAlgn val="ctr"/>
        <c:lblOffset val="100"/>
        <c:noMultiLvlLbl val="0"/>
      </c:catAx>
      <c:valAx>
        <c:axId val="14209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Corrente necessária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2075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i(A)</a:t>
            </a:r>
            <a:r>
              <a:rPr lang="pt-BR" baseline="0" dirty="0"/>
              <a:t> x m(L/min)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Plan1!$J$1</c:f>
              <c:strCache>
                <c:ptCount val="1"/>
                <c:pt idx="0">
                  <c:v>i(m) e T0=4,5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Plan1!$E$2:$E$21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</c:numCache>
            </c:numRef>
          </c:cat>
          <c:val>
            <c:numRef>
              <c:f>Plan1!$J$2:$J$21</c:f>
              <c:numCache>
                <c:formatCode>General</c:formatCode>
                <c:ptCount val="20"/>
                <c:pt idx="0">
                  <c:v>7.0330173704700414</c:v>
                </c:pt>
                <c:pt idx="1">
                  <c:v>9.9461885497242957</c:v>
                </c:pt>
                <c:pt idx="2">
                  <c:v>12.181543416168578</c:v>
                </c:pt>
                <c:pt idx="3">
                  <c:v>14.066034740940083</c:v>
                </c:pt>
                <c:pt idx="4">
                  <c:v>15.726304927307835</c:v>
                </c:pt>
                <c:pt idx="5">
                  <c:v>17.227303909782282</c:v>
                </c:pt>
                <c:pt idx="6">
                  <c:v>18.60761492866115</c:v>
                </c:pt>
                <c:pt idx="7">
                  <c:v>19.892377099448588</c:v>
                </c:pt>
                <c:pt idx="8">
                  <c:v>21.099052111410124</c:v>
                </c:pt>
                <c:pt idx="9">
                  <c:v>22.240353714213569</c:v>
                </c:pt>
                <c:pt idx="10">
                  <c:v>23.325879761901085</c:v>
                </c:pt>
                <c:pt idx="11">
                  <c:v>24.363086832337153</c:v>
                </c:pt>
                <c:pt idx="12">
                  <c:v>25.357904750458648</c:v>
                </c:pt>
                <c:pt idx="13">
                  <c:v>26.31514139552867</c:v>
                </c:pt>
                <c:pt idx="14">
                  <c:v>27.238759149417952</c:v>
                </c:pt>
                <c:pt idx="15">
                  <c:v>28.132069481880169</c:v>
                </c:pt>
                <c:pt idx="16">
                  <c:v>28.997873485251755</c:v>
                </c:pt>
                <c:pt idx="17">
                  <c:v>29.838565649172889</c:v>
                </c:pt>
                <c:pt idx="18">
                  <c:v>30.656211986045072</c:v>
                </c:pt>
                <c:pt idx="19">
                  <c:v>31.45260985461567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82-46B4-B6F4-7A4E1D47B38F}"/>
            </c:ext>
          </c:extLst>
        </c:ser>
        <c:ser>
          <c:idx val="1"/>
          <c:order val="1"/>
          <c:tx>
            <c:strRef>
              <c:f>Plan1!$K$1</c:f>
              <c:strCache>
                <c:ptCount val="1"/>
                <c:pt idx="0">
                  <c:v>i(m) e T0=10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Plan1!$E$2:$E$21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</c:numCache>
            </c:numRef>
          </c:cat>
          <c:val>
            <c:numRef>
              <c:f>Plan1!$K$2:$K$21</c:f>
              <c:numCache>
                <c:formatCode>General</c:formatCode>
                <c:ptCount val="20"/>
                <c:pt idx="0">
                  <c:v>6.4652919500978454</c:v>
                </c:pt>
                <c:pt idx="1">
                  <c:v>9.1433035605299686</c:v>
                </c:pt>
                <c:pt idx="2">
                  <c:v>11.198214143335536</c:v>
                </c:pt>
                <c:pt idx="3">
                  <c:v>12.930583900195691</c:v>
                </c:pt>
                <c:pt idx="4">
                  <c:v>14.456832294800961</c:v>
                </c:pt>
                <c:pt idx="5">
                  <c:v>15.836666315863324</c:v>
                </c:pt>
                <c:pt idx="6">
                  <c:v>17.105554653386719</c:v>
                </c:pt>
                <c:pt idx="7">
                  <c:v>18.286607121059937</c:v>
                </c:pt>
                <c:pt idx="8">
                  <c:v>19.395875850293535</c:v>
                </c:pt>
                <c:pt idx="9">
                  <c:v>20.445048300260872</c:v>
                </c:pt>
                <c:pt idx="10">
                  <c:v>21.442947558579718</c:v>
                </c:pt>
                <c:pt idx="11">
                  <c:v>22.396428286671071</c:v>
                </c:pt>
                <c:pt idx="12">
                  <c:v>23.310941636922347</c:v>
                </c:pt>
                <c:pt idx="13">
                  <c:v>24.190907382733705</c:v>
                </c:pt>
                <c:pt idx="14">
                  <c:v>25.03996805109783</c:v>
                </c:pt>
                <c:pt idx="15">
                  <c:v>25.861167800391382</c:v>
                </c:pt>
                <c:pt idx="16">
                  <c:v>26.657081610709003</c:v>
                </c:pt>
                <c:pt idx="17">
                  <c:v>27.429910681589909</c:v>
                </c:pt>
                <c:pt idx="18">
                  <c:v>28.181554250963526</c:v>
                </c:pt>
                <c:pt idx="19">
                  <c:v>28.913664589601925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82-46B4-B6F4-7A4E1D47B38F}"/>
            </c:ext>
          </c:extLst>
        </c:ser>
        <c:ser>
          <c:idx val="2"/>
          <c:order val="2"/>
          <c:tx>
            <c:strRef>
              <c:f>Plan1!$L$1</c:f>
              <c:strCache>
                <c:ptCount val="1"/>
                <c:pt idx="0">
                  <c:v>i(m) e T0=20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Plan1!$E$2:$E$21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</c:numCache>
            </c:numRef>
          </c:cat>
          <c:val>
            <c:numRef>
              <c:f>Plan1!$L$2:$L$21</c:f>
              <c:numCache>
                <c:formatCode>General</c:formatCode>
                <c:ptCount val="20"/>
                <c:pt idx="0">
                  <c:v>5.2788887719544411</c:v>
                </c:pt>
                <c:pt idx="1">
                  <c:v>7.4654760955570234</c:v>
                </c:pt>
                <c:pt idx="2">
                  <c:v>9.1433035605299686</c:v>
                </c:pt>
                <c:pt idx="3">
                  <c:v>10.557777543908882</c:v>
                </c:pt>
                <c:pt idx="4">
                  <c:v>11.803954139750514</c:v>
                </c:pt>
                <c:pt idx="5">
                  <c:v>12.930583900195691</c:v>
                </c:pt>
                <c:pt idx="6">
                  <c:v>13.966626889362608</c:v>
                </c:pt>
                <c:pt idx="7">
                  <c:v>14.930952191114047</c:v>
                </c:pt>
                <c:pt idx="8">
                  <c:v>15.836666315863322</c:v>
                </c:pt>
                <c:pt idx="9">
                  <c:v>16.693312034065219</c:v>
                </c:pt>
                <c:pt idx="10">
                  <c:v>17.50809336659287</c:v>
                </c:pt>
                <c:pt idx="11">
                  <c:v>18.286607121059937</c:v>
                </c:pt>
                <c:pt idx="12">
                  <c:v>19.033304144752869</c:v>
                </c:pt>
                <c:pt idx="13">
                  <c:v>19.751793167541354</c:v>
                </c:pt>
                <c:pt idx="14">
                  <c:v>20.445048300260876</c:v>
                </c:pt>
                <c:pt idx="15">
                  <c:v>21.115555087817768</c:v>
                </c:pt>
                <c:pt idx="16">
                  <c:v>21.76541599265526</c:v>
                </c:pt>
                <c:pt idx="17">
                  <c:v>22.396428286671075</c:v>
                </c:pt>
                <c:pt idx="18">
                  <c:v>23.010142691140938</c:v>
                </c:pt>
                <c:pt idx="19">
                  <c:v>23.607908279501032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82-46B4-B6F4-7A4E1D47B38F}"/>
            </c:ext>
          </c:extLst>
        </c:ser>
        <c:ser>
          <c:idx val="3"/>
          <c:order val="3"/>
          <c:tx>
            <c:strRef>
              <c:f>Plan1!$M$1</c:f>
              <c:strCache>
                <c:ptCount val="1"/>
                <c:pt idx="0">
                  <c:v>i(m) e T0=30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Plan1!$E$2:$E$21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</c:numCache>
            </c:numRef>
          </c:cat>
          <c:val>
            <c:numRef>
              <c:f>Plan1!$M$2:$M$21</c:f>
              <c:numCache>
                <c:formatCode>General</c:formatCode>
                <c:ptCount val="20"/>
                <c:pt idx="0">
                  <c:v>3.7327380477785117</c:v>
                </c:pt>
                <c:pt idx="1">
                  <c:v>5.2788887719544411</c:v>
                </c:pt>
                <c:pt idx="2">
                  <c:v>6.4652919500978454</c:v>
                </c:pt>
                <c:pt idx="3">
                  <c:v>7.4654760955570234</c:v>
                </c:pt>
                <c:pt idx="4">
                  <c:v>8.3466560170326094</c:v>
                </c:pt>
                <c:pt idx="5">
                  <c:v>9.1433035605299686</c:v>
                </c:pt>
                <c:pt idx="6">
                  <c:v>9.8758965837706771</c:v>
                </c:pt>
                <c:pt idx="7">
                  <c:v>10.557777543908882</c:v>
                </c:pt>
                <c:pt idx="8">
                  <c:v>11.198214143335534</c:v>
                </c:pt>
                <c:pt idx="9">
                  <c:v>11.803954139750514</c:v>
                </c:pt>
                <c:pt idx="10">
                  <c:v>12.380091545165028</c:v>
                </c:pt>
                <c:pt idx="11">
                  <c:v>12.930583900195691</c:v>
                </c:pt>
                <c:pt idx="12">
                  <c:v>13.458578429140774</c:v>
                </c:pt>
                <c:pt idx="13">
                  <c:v>13.966626889362608</c:v>
                </c:pt>
                <c:pt idx="14">
                  <c:v>14.456832294800963</c:v>
                </c:pt>
                <c:pt idx="15">
                  <c:v>14.930952191114049</c:v>
                </c:pt>
                <c:pt idx="16">
                  <c:v>15.390473243752666</c:v>
                </c:pt>
                <c:pt idx="17">
                  <c:v>15.836666315863326</c:v>
                </c:pt>
                <c:pt idx="18">
                  <c:v>16.270627932975831</c:v>
                </c:pt>
                <c:pt idx="19">
                  <c:v>16.693312034065219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582-46B4-B6F4-7A4E1D47B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039656"/>
        <c:axId val="143040040"/>
      </c:lineChart>
      <c:catAx>
        <c:axId val="143039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Vazão da água</a:t>
                </a:r>
                <a:r>
                  <a:rPr lang="pt-BR" baseline="0" dirty="0"/>
                  <a:t> (L/min)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3040040"/>
        <c:crosses val="autoZero"/>
        <c:auto val="1"/>
        <c:lblAlgn val="ctr"/>
        <c:lblOffset val="100"/>
        <c:noMultiLvlLbl val="0"/>
      </c:catAx>
      <c:valAx>
        <c:axId val="143040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Corrente necessária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3039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D46FD-5C55-4040-B0DF-1AF6BE6AA40F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B46BE4F-C0EC-4117-AFE2-FE377ACBE610}">
      <dgm:prSet custT="1"/>
      <dgm:spPr/>
      <dgm:t>
        <a:bodyPr/>
        <a:lstStyle/>
        <a:p>
          <a:r>
            <a:rPr lang="pt-BR" sz="3200" dirty="0"/>
            <a:t>Módulo </a:t>
          </a:r>
          <a:endParaRPr lang="en-US" sz="3200" dirty="0"/>
        </a:p>
      </dgm:t>
    </dgm:pt>
    <dgm:pt modelId="{EA0F74DD-CBEB-4CBA-A1BE-DB610DFCBB51}" type="parTrans" cxnId="{180DF50F-BF67-4541-9F8D-C1DC265BD020}">
      <dgm:prSet/>
      <dgm:spPr/>
      <dgm:t>
        <a:bodyPr/>
        <a:lstStyle/>
        <a:p>
          <a:endParaRPr lang="en-US"/>
        </a:p>
      </dgm:t>
    </dgm:pt>
    <dgm:pt modelId="{2B9ABE75-EAB7-42BB-B311-1DF398FEF2E4}" type="sibTrans" cxnId="{180DF50F-BF67-4541-9F8D-C1DC265BD020}">
      <dgm:prSet/>
      <dgm:spPr/>
      <dgm:t>
        <a:bodyPr/>
        <a:lstStyle/>
        <a:p>
          <a:endParaRPr lang="en-US"/>
        </a:p>
      </dgm:t>
    </dgm:pt>
    <dgm:pt modelId="{2924B6B0-1F98-4894-9315-10C27F7A6E48}">
      <dgm:prSet custT="1"/>
      <dgm:spPr/>
      <dgm:t>
        <a:bodyPr/>
        <a:lstStyle/>
        <a:p>
          <a:r>
            <a:rPr lang="pt-BR" sz="3200" dirty="0"/>
            <a:t>Temperatura da água em 40ºC fixos </a:t>
          </a:r>
          <a:endParaRPr lang="en-US" sz="3200" dirty="0"/>
        </a:p>
      </dgm:t>
    </dgm:pt>
    <dgm:pt modelId="{25D5DFC2-4C26-47E8-8D07-0F5EBA81709F}" type="parTrans" cxnId="{B7053D26-5BDE-4255-9DA0-5DD8551A4A2C}">
      <dgm:prSet/>
      <dgm:spPr/>
      <dgm:t>
        <a:bodyPr/>
        <a:lstStyle/>
        <a:p>
          <a:endParaRPr lang="en-US"/>
        </a:p>
      </dgm:t>
    </dgm:pt>
    <dgm:pt modelId="{B3EF63FB-9E49-4AF4-9C97-8747CFA779DA}" type="sibTrans" cxnId="{B7053D26-5BDE-4255-9DA0-5DD8551A4A2C}">
      <dgm:prSet/>
      <dgm:spPr/>
      <dgm:t>
        <a:bodyPr/>
        <a:lstStyle/>
        <a:p>
          <a:endParaRPr lang="en-US"/>
        </a:p>
      </dgm:t>
    </dgm:pt>
    <dgm:pt modelId="{05D22188-03CF-4A86-923D-9C6FE8E7DBAD}">
      <dgm:prSet custT="1"/>
      <dgm:spPr/>
      <dgm:t>
        <a:bodyPr/>
        <a:lstStyle/>
        <a:p>
          <a:r>
            <a:rPr lang="pt-BR" sz="3200" dirty="0"/>
            <a:t>Controle de um chuveiro elétrico</a:t>
          </a:r>
          <a:endParaRPr lang="en-US" sz="3200" dirty="0"/>
        </a:p>
      </dgm:t>
    </dgm:pt>
    <dgm:pt modelId="{3D1C14CC-5734-4CA9-8FE6-4F7EE7B9070C}" type="parTrans" cxnId="{9CE6CAE9-F82B-4E18-AF61-1C59387382FD}">
      <dgm:prSet/>
      <dgm:spPr/>
      <dgm:t>
        <a:bodyPr/>
        <a:lstStyle/>
        <a:p>
          <a:endParaRPr lang="pt-BR"/>
        </a:p>
      </dgm:t>
    </dgm:pt>
    <dgm:pt modelId="{AF2F3077-1972-48FF-8942-48CF9CD65457}" type="sibTrans" cxnId="{9CE6CAE9-F82B-4E18-AF61-1C59387382FD}">
      <dgm:prSet/>
      <dgm:spPr/>
      <dgm:t>
        <a:bodyPr/>
        <a:lstStyle/>
        <a:p>
          <a:endParaRPr lang="pt-BR"/>
        </a:p>
      </dgm:t>
    </dgm:pt>
    <dgm:pt modelId="{6D658474-E94B-46B6-906C-67F993C64EFB}">
      <dgm:prSet custT="1"/>
      <dgm:spPr/>
      <dgm:t>
        <a:bodyPr/>
        <a:lstStyle/>
        <a:p>
          <a:r>
            <a:rPr lang="pt-BR" sz="3200" dirty="0"/>
            <a:t>Arduino UNO</a:t>
          </a:r>
          <a:endParaRPr lang="en-US" sz="3200" dirty="0"/>
        </a:p>
      </dgm:t>
    </dgm:pt>
    <dgm:pt modelId="{35E3CA9B-AC8F-4D19-953C-E6F9E77DEFF1}" type="parTrans" cxnId="{338119C8-7E7D-4B6E-93A5-9162D2494D7E}">
      <dgm:prSet/>
      <dgm:spPr/>
      <dgm:t>
        <a:bodyPr/>
        <a:lstStyle/>
        <a:p>
          <a:endParaRPr lang="pt-BR"/>
        </a:p>
      </dgm:t>
    </dgm:pt>
    <dgm:pt modelId="{5F0E0F08-BF1D-4CF6-A48E-449A19F7B537}" type="sibTrans" cxnId="{338119C8-7E7D-4B6E-93A5-9162D2494D7E}">
      <dgm:prSet/>
      <dgm:spPr/>
      <dgm:t>
        <a:bodyPr/>
        <a:lstStyle/>
        <a:p>
          <a:endParaRPr lang="pt-BR"/>
        </a:p>
      </dgm:t>
    </dgm:pt>
    <dgm:pt modelId="{C3B4925B-02F4-4EB6-B460-E065C6197FFD}" type="pres">
      <dgm:prSet presAssocID="{998D46FD-5C55-4040-B0DF-1AF6BE6AA40F}" presName="vert0" presStyleCnt="0">
        <dgm:presLayoutVars>
          <dgm:dir/>
          <dgm:animOne val="branch"/>
          <dgm:animLvl val="lvl"/>
        </dgm:presLayoutVars>
      </dgm:prSet>
      <dgm:spPr/>
    </dgm:pt>
    <dgm:pt modelId="{17E9D411-64C4-40C7-85C3-04972029A63E}" type="pres">
      <dgm:prSet presAssocID="{BB46BE4F-C0EC-4117-AFE2-FE377ACBE610}" presName="thickLine" presStyleLbl="alignNode1" presStyleIdx="0" presStyleCnt="4"/>
      <dgm:spPr/>
    </dgm:pt>
    <dgm:pt modelId="{BE09B3EC-F2CD-4928-AD60-4EAB3AC8B5B2}" type="pres">
      <dgm:prSet presAssocID="{BB46BE4F-C0EC-4117-AFE2-FE377ACBE610}" presName="horz1" presStyleCnt="0"/>
      <dgm:spPr/>
    </dgm:pt>
    <dgm:pt modelId="{E9088559-416F-44D7-A8A0-AD43AA0FC9D4}" type="pres">
      <dgm:prSet presAssocID="{BB46BE4F-C0EC-4117-AFE2-FE377ACBE610}" presName="tx1" presStyleLbl="revTx" presStyleIdx="0" presStyleCnt="4"/>
      <dgm:spPr/>
    </dgm:pt>
    <dgm:pt modelId="{6322381E-C4F5-4BB4-9D5A-92FE4B76FC27}" type="pres">
      <dgm:prSet presAssocID="{BB46BE4F-C0EC-4117-AFE2-FE377ACBE610}" presName="vert1" presStyleCnt="0"/>
      <dgm:spPr/>
    </dgm:pt>
    <dgm:pt modelId="{B1464374-DB36-440C-B2BB-5B302D607D81}" type="pres">
      <dgm:prSet presAssocID="{05D22188-03CF-4A86-923D-9C6FE8E7DBAD}" presName="thickLine" presStyleLbl="alignNode1" presStyleIdx="1" presStyleCnt="4"/>
      <dgm:spPr/>
    </dgm:pt>
    <dgm:pt modelId="{63061B60-22FA-4F6E-A9E6-21DC88543FDC}" type="pres">
      <dgm:prSet presAssocID="{05D22188-03CF-4A86-923D-9C6FE8E7DBAD}" presName="horz1" presStyleCnt="0"/>
      <dgm:spPr/>
    </dgm:pt>
    <dgm:pt modelId="{2DBA87FD-F4EE-40B8-9825-5F1566C33D02}" type="pres">
      <dgm:prSet presAssocID="{05D22188-03CF-4A86-923D-9C6FE8E7DBAD}" presName="tx1" presStyleLbl="revTx" presStyleIdx="1" presStyleCnt="4"/>
      <dgm:spPr/>
    </dgm:pt>
    <dgm:pt modelId="{3D52F823-4508-40B1-A776-A9DD1025C563}" type="pres">
      <dgm:prSet presAssocID="{05D22188-03CF-4A86-923D-9C6FE8E7DBAD}" presName="vert1" presStyleCnt="0"/>
      <dgm:spPr/>
    </dgm:pt>
    <dgm:pt modelId="{BC793B5F-B136-46A6-B8C6-59F61488C2FC}" type="pres">
      <dgm:prSet presAssocID="{6D658474-E94B-46B6-906C-67F993C64EFB}" presName="thickLine" presStyleLbl="alignNode1" presStyleIdx="2" presStyleCnt="4"/>
      <dgm:spPr/>
    </dgm:pt>
    <dgm:pt modelId="{CA367ECE-FD9B-42B8-8FE9-E1AE5BE489F4}" type="pres">
      <dgm:prSet presAssocID="{6D658474-E94B-46B6-906C-67F993C64EFB}" presName="horz1" presStyleCnt="0"/>
      <dgm:spPr/>
    </dgm:pt>
    <dgm:pt modelId="{99A97A58-A016-473E-92FE-59BFB8E479B4}" type="pres">
      <dgm:prSet presAssocID="{6D658474-E94B-46B6-906C-67F993C64EFB}" presName="tx1" presStyleLbl="revTx" presStyleIdx="2" presStyleCnt="4"/>
      <dgm:spPr/>
    </dgm:pt>
    <dgm:pt modelId="{3650521D-7E9C-406A-9997-BB6940B25416}" type="pres">
      <dgm:prSet presAssocID="{6D658474-E94B-46B6-906C-67F993C64EFB}" presName="vert1" presStyleCnt="0"/>
      <dgm:spPr/>
    </dgm:pt>
    <dgm:pt modelId="{775A221E-3AFC-4E13-90DC-045DB85DD970}" type="pres">
      <dgm:prSet presAssocID="{2924B6B0-1F98-4894-9315-10C27F7A6E48}" presName="thickLine" presStyleLbl="alignNode1" presStyleIdx="3" presStyleCnt="4"/>
      <dgm:spPr/>
    </dgm:pt>
    <dgm:pt modelId="{1B756ACB-1808-48EB-B49F-3176C2646D6F}" type="pres">
      <dgm:prSet presAssocID="{2924B6B0-1F98-4894-9315-10C27F7A6E48}" presName="horz1" presStyleCnt="0"/>
      <dgm:spPr/>
    </dgm:pt>
    <dgm:pt modelId="{0F573D5B-357F-4592-B6B1-F64925D40E35}" type="pres">
      <dgm:prSet presAssocID="{2924B6B0-1F98-4894-9315-10C27F7A6E48}" presName="tx1" presStyleLbl="revTx" presStyleIdx="3" presStyleCnt="4"/>
      <dgm:spPr/>
    </dgm:pt>
    <dgm:pt modelId="{95E44F32-BBA3-4986-BBFB-4E4BA8A80DF4}" type="pres">
      <dgm:prSet presAssocID="{2924B6B0-1F98-4894-9315-10C27F7A6E48}" presName="vert1" presStyleCnt="0"/>
      <dgm:spPr/>
    </dgm:pt>
  </dgm:ptLst>
  <dgm:cxnLst>
    <dgm:cxn modelId="{180DF50F-BF67-4541-9F8D-C1DC265BD020}" srcId="{998D46FD-5C55-4040-B0DF-1AF6BE6AA40F}" destId="{BB46BE4F-C0EC-4117-AFE2-FE377ACBE610}" srcOrd="0" destOrd="0" parTransId="{EA0F74DD-CBEB-4CBA-A1BE-DB610DFCBB51}" sibTransId="{2B9ABE75-EAB7-42BB-B311-1DF398FEF2E4}"/>
    <dgm:cxn modelId="{B7053D26-5BDE-4255-9DA0-5DD8551A4A2C}" srcId="{998D46FD-5C55-4040-B0DF-1AF6BE6AA40F}" destId="{2924B6B0-1F98-4894-9315-10C27F7A6E48}" srcOrd="3" destOrd="0" parTransId="{25D5DFC2-4C26-47E8-8D07-0F5EBA81709F}" sibTransId="{B3EF63FB-9E49-4AF4-9C97-8747CFA779DA}"/>
    <dgm:cxn modelId="{7DEAAE33-6247-41CB-BCDF-C6E6F27D338B}" type="presOf" srcId="{998D46FD-5C55-4040-B0DF-1AF6BE6AA40F}" destId="{C3B4925B-02F4-4EB6-B460-E065C6197FFD}" srcOrd="0" destOrd="0" presId="urn:microsoft.com/office/officeart/2008/layout/LinedList"/>
    <dgm:cxn modelId="{D68E7C45-82CF-44A2-8D65-790C39942960}" type="presOf" srcId="{2924B6B0-1F98-4894-9315-10C27F7A6E48}" destId="{0F573D5B-357F-4592-B6B1-F64925D40E35}" srcOrd="0" destOrd="0" presId="urn:microsoft.com/office/officeart/2008/layout/LinedList"/>
    <dgm:cxn modelId="{34175784-8E45-4ADB-8C42-614B335B68C8}" type="presOf" srcId="{6D658474-E94B-46B6-906C-67F993C64EFB}" destId="{99A97A58-A016-473E-92FE-59BFB8E479B4}" srcOrd="0" destOrd="0" presId="urn:microsoft.com/office/officeart/2008/layout/LinedList"/>
    <dgm:cxn modelId="{338119C8-7E7D-4B6E-93A5-9162D2494D7E}" srcId="{998D46FD-5C55-4040-B0DF-1AF6BE6AA40F}" destId="{6D658474-E94B-46B6-906C-67F993C64EFB}" srcOrd="2" destOrd="0" parTransId="{35E3CA9B-AC8F-4D19-953C-E6F9E77DEFF1}" sibTransId="{5F0E0F08-BF1D-4CF6-A48E-449A19F7B537}"/>
    <dgm:cxn modelId="{9CE6CAE9-F82B-4E18-AF61-1C59387382FD}" srcId="{998D46FD-5C55-4040-B0DF-1AF6BE6AA40F}" destId="{05D22188-03CF-4A86-923D-9C6FE8E7DBAD}" srcOrd="1" destOrd="0" parTransId="{3D1C14CC-5734-4CA9-8FE6-4F7EE7B9070C}" sibTransId="{AF2F3077-1972-48FF-8942-48CF9CD65457}"/>
    <dgm:cxn modelId="{D85B2BEB-CD4B-4E47-A037-2F7220A98795}" type="presOf" srcId="{BB46BE4F-C0EC-4117-AFE2-FE377ACBE610}" destId="{E9088559-416F-44D7-A8A0-AD43AA0FC9D4}" srcOrd="0" destOrd="0" presId="urn:microsoft.com/office/officeart/2008/layout/LinedList"/>
    <dgm:cxn modelId="{8DC6C4F0-F357-4D0B-991C-57D8B7B47B99}" type="presOf" srcId="{05D22188-03CF-4A86-923D-9C6FE8E7DBAD}" destId="{2DBA87FD-F4EE-40B8-9825-5F1566C33D02}" srcOrd="0" destOrd="0" presId="urn:microsoft.com/office/officeart/2008/layout/LinedList"/>
    <dgm:cxn modelId="{40941840-FBA1-4C93-8485-60C77223CEED}" type="presParOf" srcId="{C3B4925B-02F4-4EB6-B460-E065C6197FFD}" destId="{17E9D411-64C4-40C7-85C3-04972029A63E}" srcOrd="0" destOrd="0" presId="urn:microsoft.com/office/officeart/2008/layout/LinedList"/>
    <dgm:cxn modelId="{CDBEE225-EEB1-4144-BFBD-E3A52023F505}" type="presParOf" srcId="{C3B4925B-02F4-4EB6-B460-E065C6197FFD}" destId="{BE09B3EC-F2CD-4928-AD60-4EAB3AC8B5B2}" srcOrd="1" destOrd="0" presId="urn:microsoft.com/office/officeart/2008/layout/LinedList"/>
    <dgm:cxn modelId="{D69EA53B-CE42-415F-AC0E-3499E588B0CD}" type="presParOf" srcId="{BE09B3EC-F2CD-4928-AD60-4EAB3AC8B5B2}" destId="{E9088559-416F-44D7-A8A0-AD43AA0FC9D4}" srcOrd="0" destOrd="0" presId="urn:microsoft.com/office/officeart/2008/layout/LinedList"/>
    <dgm:cxn modelId="{1B45F52B-8E29-4144-8720-F233896DB646}" type="presParOf" srcId="{BE09B3EC-F2CD-4928-AD60-4EAB3AC8B5B2}" destId="{6322381E-C4F5-4BB4-9D5A-92FE4B76FC27}" srcOrd="1" destOrd="0" presId="urn:microsoft.com/office/officeart/2008/layout/LinedList"/>
    <dgm:cxn modelId="{8663A32A-F129-44CE-BB31-AFDE710F9D8D}" type="presParOf" srcId="{C3B4925B-02F4-4EB6-B460-E065C6197FFD}" destId="{B1464374-DB36-440C-B2BB-5B302D607D81}" srcOrd="2" destOrd="0" presId="urn:microsoft.com/office/officeart/2008/layout/LinedList"/>
    <dgm:cxn modelId="{2EFB3C68-FC6A-478F-B782-384BF8058813}" type="presParOf" srcId="{C3B4925B-02F4-4EB6-B460-E065C6197FFD}" destId="{63061B60-22FA-4F6E-A9E6-21DC88543FDC}" srcOrd="3" destOrd="0" presId="urn:microsoft.com/office/officeart/2008/layout/LinedList"/>
    <dgm:cxn modelId="{4BCA7AB6-14A6-4239-9969-AAB4020DCC27}" type="presParOf" srcId="{63061B60-22FA-4F6E-A9E6-21DC88543FDC}" destId="{2DBA87FD-F4EE-40B8-9825-5F1566C33D02}" srcOrd="0" destOrd="0" presId="urn:microsoft.com/office/officeart/2008/layout/LinedList"/>
    <dgm:cxn modelId="{3B35E413-7572-41F8-8D1B-663A1E2172F1}" type="presParOf" srcId="{63061B60-22FA-4F6E-A9E6-21DC88543FDC}" destId="{3D52F823-4508-40B1-A776-A9DD1025C563}" srcOrd="1" destOrd="0" presId="urn:microsoft.com/office/officeart/2008/layout/LinedList"/>
    <dgm:cxn modelId="{B823295D-8F22-4525-9DEE-955B6764D9D3}" type="presParOf" srcId="{C3B4925B-02F4-4EB6-B460-E065C6197FFD}" destId="{BC793B5F-B136-46A6-B8C6-59F61488C2FC}" srcOrd="4" destOrd="0" presId="urn:microsoft.com/office/officeart/2008/layout/LinedList"/>
    <dgm:cxn modelId="{4E1C3173-CA20-463F-8F1E-09FB9AD39D7A}" type="presParOf" srcId="{C3B4925B-02F4-4EB6-B460-E065C6197FFD}" destId="{CA367ECE-FD9B-42B8-8FE9-E1AE5BE489F4}" srcOrd="5" destOrd="0" presId="urn:microsoft.com/office/officeart/2008/layout/LinedList"/>
    <dgm:cxn modelId="{7FD88E18-6135-4836-BD10-45589ECBA0A8}" type="presParOf" srcId="{CA367ECE-FD9B-42B8-8FE9-E1AE5BE489F4}" destId="{99A97A58-A016-473E-92FE-59BFB8E479B4}" srcOrd="0" destOrd="0" presId="urn:microsoft.com/office/officeart/2008/layout/LinedList"/>
    <dgm:cxn modelId="{9872F38F-073B-4A58-A845-0DA5C918332D}" type="presParOf" srcId="{CA367ECE-FD9B-42B8-8FE9-E1AE5BE489F4}" destId="{3650521D-7E9C-406A-9997-BB6940B25416}" srcOrd="1" destOrd="0" presId="urn:microsoft.com/office/officeart/2008/layout/LinedList"/>
    <dgm:cxn modelId="{391F4062-043A-4369-A630-943C2F44E0A5}" type="presParOf" srcId="{C3B4925B-02F4-4EB6-B460-E065C6197FFD}" destId="{775A221E-3AFC-4E13-90DC-045DB85DD970}" srcOrd="6" destOrd="0" presId="urn:microsoft.com/office/officeart/2008/layout/LinedList"/>
    <dgm:cxn modelId="{D31176DF-85E7-409A-803B-080D87B93640}" type="presParOf" srcId="{C3B4925B-02F4-4EB6-B460-E065C6197FFD}" destId="{1B756ACB-1808-48EB-B49F-3176C2646D6F}" srcOrd="7" destOrd="0" presId="urn:microsoft.com/office/officeart/2008/layout/LinedList"/>
    <dgm:cxn modelId="{E71103DB-3937-4093-9225-B4FF1CE7C4D9}" type="presParOf" srcId="{1B756ACB-1808-48EB-B49F-3176C2646D6F}" destId="{0F573D5B-357F-4592-B6B1-F64925D40E35}" srcOrd="0" destOrd="0" presId="urn:microsoft.com/office/officeart/2008/layout/LinedList"/>
    <dgm:cxn modelId="{A7B4504A-E9DE-4195-B430-D642B2F3E42C}" type="presParOf" srcId="{1B756ACB-1808-48EB-B49F-3176C2646D6F}" destId="{95E44F32-BBA3-4986-BBFB-4E4BA8A80D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9D411-64C4-40C7-85C3-04972029A63E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88559-416F-44D7-A8A0-AD43AA0FC9D4}">
      <dsp:nvSpPr>
        <dsp:cNvPr id="0" name=""/>
        <dsp:cNvSpPr/>
      </dsp:nvSpPr>
      <dsp:spPr>
        <a:xfrm>
          <a:off x="0" y="0"/>
          <a:ext cx="8229600" cy="117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Módulo </a:t>
          </a:r>
          <a:endParaRPr lang="en-US" sz="3200" kern="1200" dirty="0"/>
        </a:p>
      </dsp:txBody>
      <dsp:txXfrm>
        <a:off x="0" y="0"/>
        <a:ext cx="8229600" cy="1177131"/>
      </dsp:txXfrm>
    </dsp:sp>
    <dsp:sp modelId="{B1464374-DB36-440C-B2BB-5B302D607D81}">
      <dsp:nvSpPr>
        <dsp:cNvPr id="0" name=""/>
        <dsp:cNvSpPr/>
      </dsp:nvSpPr>
      <dsp:spPr>
        <a:xfrm>
          <a:off x="0" y="1177131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A87FD-F4EE-40B8-9825-5F1566C33D02}">
      <dsp:nvSpPr>
        <dsp:cNvPr id="0" name=""/>
        <dsp:cNvSpPr/>
      </dsp:nvSpPr>
      <dsp:spPr>
        <a:xfrm>
          <a:off x="0" y="1177131"/>
          <a:ext cx="8229600" cy="117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Controle de um chuveiro elétrico</a:t>
          </a:r>
          <a:endParaRPr lang="en-US" sz="3200" kern="1200" dirty="0"/>
        </a:p>
      </dsp:txBody>
      <dsp:txXfrm>
        <a:off x="0" y="1177131"/>
        <a:ext cx="8229600" cy="1177131"/>
      </dsp:txXfrm>
    </dsp:sp>
    <dsp:sp modelId="{BC793B5F-B136-46A6-B8C6-59F61488C2FC}">
      <dsp:nvSpPr>
        <dsp:cNvPr id="0" name=""/>
        <dsp:cNvSpPr/>
      </dsp:nvSpPr>
      <dsp:spPr>
        <a:xfrm>
          <a:off x="0" y="2354262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97A58-A016-473E-92FE-59BFB8E479B4}">
      <dsp:nvSpPr>
        <dsp:cNvPr id="0" name=""/>
        <dsp:cNvSpPr/>
      </dsp:nvSpPr>
      <dsp:spPr>
        <a:xfrm>
          <a:off x="0" y="2354262"/>
          <a:ext cx="8229600" cy="117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Arduino UNO</a:t>
          </a:r>
          <a:endParaRPr lang="en-US" sz="3200" kern="1200" dirty="0"/>
        </a:p>
      </dsp:txBody>
      <dsp:txXfrm>
        <a:off x="0" y="2354262"/>
        <a:ext cx="8229600" cy="1177131"/>
      </dsp:txXfrm>
    </dsp:sp>
    <dsp:sp modelId="{775A221E-3AFC-4E13-90DC-045DB85DD970}">
      <dsp:nvSpPr>
        <dsp:cNvPr id="0" name=""/>
        <dsp:cNvSpPr/>
      </dsp:nvSpPr>
      <dsp:spPr>
        <a:xfrm>
          <a:off x="0" y="353139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73D5B-357F-4592-B6B1-F64925D40E35}">
      <dsp:nvSpPr>
        <dsp:cNvPr id="0" name=""/>
        <dsp:cNvSpPr/>
      </dsp:nvSpPr>
      <dsp:spPr>
        <a:xfrm>
          <a:off x="0" y="3531393"/>
          <a:ext cx="8229600" cy="117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Temperatura da água em 40ºC fixos </a:t>
          </a:r>
          <a:endParaRPr lang="en-US" sz="3200" kern="1200" dirty="0"/>
        </a:p>
      </dsp:txBody>
      <dsp:txXfrm>
        <a:off x="0" y="3531393"/>
        <a:ext cx="8229600" cy="117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E087-4515-F345-BDD3-690B9CCEA2A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261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E087-4515-F345-BDD3-690B9CCEA2AB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7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318D4488-DD05-49B7-B71B-2ED1F930249C}" type="datetimeFigureOut">
              <a:rPr lang="pt-BR" smtClean="0"/>
              <a:pPr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/>
          <a:lstStyle/>
          <a:p>
            <a:fld id="{F0FCE24B-132A-44F1-9D5F-3FE6802DE6F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15" y="6080844"/>
            <a:ext cx="9042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  <p:sldLayoutId id="214748365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771525" y="190501"/>
            <a:ext cx="2164556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Shower</a:t>
            </a:r>
            <a:endParaRPr lang="en-US" sz="3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950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144000" cy="10482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CIRCUITO GERAL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9265"/>
            <a:ext cx="8229600" cy="5260445"/>
          </a:xfrm>
        </p:spPr>
      </p:pic>
    </p:spTree>
    <p:extLst>
      <p:ext uri="{BB962C8B-B14F-4D97-AF65-F5344CB8AC3E}">
        <p14:creationId xmlns:p14="http://schemas.microsoft.com/office/powerpoint/2010/main" val="32058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 b="1" dirty="0"/>
              <a:t>DESENVOLVIMENTO</a:t>
            </a:r>
            <a:endParaRPr lang="en-US" sz="5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74330" y="5091763"/>
            <a:ext cx="223065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b="1" dirty="0"/>
              <a:t>Arduino Uno</a:t>
            </a:r>
          </a:p>
        </p:txBody>
      </p:sp>
      <p:pic>
        <p:nvPicPr>
          <p:cNvPr id="5" name="Imagem 4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id="{512A4B86-361C-4DEA-97D6-3BD817CEE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4" b="27986"/>
          <a:stretch/>
        </p:blipFill>
        <p:spPr>
          <a:xfrm>
            <a:off x="-2987" y="10"/>
            <a:ext cx="9143999" cy="4571990"/>
          </a:xfrm>
          <a:prstGeom prst="rect">
            <a:avLst/>
          </a:prstGeom>
        </p:spPr>
      </p:pic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41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258" y="4502330"/>
            <a:ext cx="8074057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/>
              <a:t>DESENVOLVIMENTO</a:t>
            </a:r>
            <a:endParaRPr lang="en-US" sz="6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2234" y="5665510"/>
            <a:ext cx="7070105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 sz="2400" b="1" dirty="0"/>
              <a:t>Módulos</a:t>
            </a:r>
          </a:p>
        </p:txBody>
      </p:sp>
      <p:pic>
        <p:nvPicPr>
          <p:cNvPr id="5" name="Imagem 4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id="{E4DF0821-089B-4095-BF18-A2246D3B4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864824"/>
            <a:ext cx="4094112" cy="2898079"/>
          </a:xfrm>
          <a:prstGeom prst="rect">
            <a:avLst/>
          </a:prstGeom>
        </p:spPr>
      </p:pic>
      <p:cxnSp>
        <p:nvCxnSpPr>
          <p:cNvPr id="59" name="Straight Connector 13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5DF81A0B-21C3-4F57-9564-CFECE74C3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37" y="809954"/>
            <a:ext cx="3538609" cy="300781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04CE751-C3EB-4B0E-8FB7-4FAA65A3E5DB}"/>
              </a:ext>
            </a:extLst>
          </p:cNvPr>
          <p:cNvSpPr txBox="1"/>
          <p:nvPr/>
        </p:nvSpPr>
        <p:spPr>
          <a:xfrm>
            <a:off x="969693" y="3980148"/>
            <a:ext cx="26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Módulo de voz v3 FZ0475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CF57D-2C1E-4BBB-BC58-7BC74E458AF6}"/>
              </a:ext>
            </a:extLst>
          </p:cNvPr>
          <p:cNvSpPr txBox="1"/>
          <p:nvPr/>
        </p:nvSpPr>
        <p:spPr>
          <a:xfrm>
            <a:off x="5364085" y="3980724"/>
            <a:ext cx="31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Módulo adaptador de cartão SD</a:t>
            </a:r>
          </a:p>
        </p:txBody>
      </p:sp>
    </p:spTree>
    <p:extLst>
      <p:ext uri="{BB962C8B-B14F-4D97-AF65-F5344CB8AC3E}">
        <p14:creationId xmlns:p14="http://schemas.microsoft.com/office/powerpoint/2010/main" val="365533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Uma imagem contendo parede, interior, ferramenta, chão&#10;&#10;Descrição gerada automaticamente">
            <a:extLst>
              <a:ext uri="{FF2B5EF4-FFF2-40B4-BE49-F238E27FC236}">
                <a16:creationId xmlns:a16="http://schemas.microsoft.com/office/drawing/2014/main" id="{3E4A243B-6E99-4C66-8F3F-4F23BB57B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 r="9091" b="2366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F3C7A6-B69C-4690-9EE0-11E1A8DB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404665"/>
            <a:ext cx="4964858" cy="648071"/>
          </a:xfrm>
        </p:spPr>
        <p:txBody>
          <a:bodyPr>
            <a:normAutofit/>
          </a:bodyPr>
          <a:lstStyle/>
          <a:p>
            <a:r>
              <a:rPr lang="pt-BR" sz="3500" dirty="0"/>
              <a:t>Desenvolvimento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50986D1-8A0F-4287-A3A0-77BD663F4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581" y="1566084"/>
                <a:ext cx="4965379" cy="432868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pt-BR" sz="2200" dirty="0"/>
                  <a:t>Fórmula da calometria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sz="2200" b="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 . 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 . ∆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𝑇𝑒𝑚𝑝</m:t>
                    </m:r>
                  </m:oMath>
                </a14:m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pt-BR" sz="2200" dirty="0"/>
                  <a:t>Potência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sz="2200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pt-BR" sz="2200" dirty="0"/>
                  <a:t>Vazão mássica(m)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sz="22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𝑚𝑙</m:t>
                    </m:r>
                    <m:sSub>
                      <m:sSubPr>
                        <m:ctrlPr>
                          <a:rPr lang="pt-BR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2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pt-BR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200" b="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pt-BR" sz="2200" dirty="0"/>
                  <a:t>Calor específico (c)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sz="22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2200" b="0" i="1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pt-BR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𝑐𝑎𝑙</m:t>
                        </m:r>
                      </m:num>
                      <m:den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 . °</m:t>
                        </m:r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pt-BR" sz="2200" b="0" i="1">
                        <a:latin typeface="Cambria Math" panose="02040503050406030204" pitchFamily="18" charset="0"/>
                      </a:rPr>
                      <m:t>=4180</m:t>
                    </m:r>
                    <m:f>
                      <m:fPr>
                        <m:ctrlPr>
                          <a:rPr lang="pt-BR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𝐾𝑔</m:t>
                        </m:r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 . °</m:t>
                        </m:r>
                        <m:r>
                          <a:rPr lang="pt-BR" sz="2200" b="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pt-BR" sz="2200" dirty="0"/>
                  <a:t>Cálculo de potência</a:t>
                </a:r>
              </a:p>
              <a:p>
                <a:pPr marL="285750" indent="-285750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pt-BR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pt-BR" sz="2200" i="1">
                        <a:latin typeface="Cambria Math" panose="02040503050406030204" pitchFamily="18" charset="0"/>
                      </a:rPr>
                      <m:t>.4180. ∆</m:t>
                    </m:r>
                    <m:r>
                      <a:rPr lang="pt-BR" sz="2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sz="22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sz="15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sz="15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sz="15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sz="15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50986D1-8A0F-4287-A3A0-77BD663F4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581" y="1566084"/>
                <a:ext cx="4965379" cy="4328689"/>
              </a:xfrm>
              <a:blipFill>
                <a:blip r:embed="rId3"/>
                <a:stretch>
                  <a:fillRect l="-1595" t="-18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9F9078A7-9FB6-4123-B496-E185802600B9}"/>
              </a:ext>
            </a:extLst>
          </p:cNvPr>
          <p:cNvSpPr txBox="1"/>
          <p:nvPr/>
        </p:nvSpPr>
        <p:spPr>
          <a:xfrm>
            <a:off x="2411760" y="11967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Cálculo</a:t>
            </a:r>
          </a:p>
        </p:txBody>
      </p:sp>
    </p:spTree>
    <p:extLst>
      <p:ext uri="{BB962C8B-B14F-4D97-AF65-F5344CB8AC3E}">
        <p14:creationId xmlns:p14="http://schemas.microsoft.com/office/powerpoint/2010/main" val="24100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PROPOSTA DE SOLUÇÃO: UMIDADE</a:t>
            </a:r>
          </a:p>
        </p:txBody>
      </p:sp>
      <p:pic>
        <p:nvPicPr>
          <p:cNvPr id="1026" name="Picture 2" descr="Resultado de imagem para UMIDADE">
            <a:extLst>
              <a:ext uri="{FF2B5EF4-FFF2-40B4-BE49-F238E27FC236}">
                <a16:creationId xmlns:a16="http://schemas.microsoft.com/office/drawing/2014/main" id="{CC04B64E-AE6B-40FA-B333-5D34A2AC8D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4480"/>
            <a:ext cx="5842992" cy="42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50E131-E24B-4161-A3FB-79781FBCC1B4}"/>
              </a:ext>
            </a:extLst>
          </p:cNvPr>
          <p:cNvSpPr txBox="1"/>
          <p:nvPr/>
        </p:nvSpPr>
        <p:spPr>
          <a:xfrm>
            <a:off x="6307022" y="2924944"/>
            <a:ext cx="2448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Medidas de isolamento;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Caixa fechada de acrílico;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Possível defeito no sistema;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Conserto por pessoas especializadas.</a:t>
            </a:r>
          </a:p>
        </p:txBody>
      </p:sp>
    </p:spTree>
    <p:extLst>
      <p:ext uri="{BB962C8B-B14F-4D97-AF65-F5344CB8AC3E}">
        <p14:creationId xmlns:p14="http://schemas.microsoft.com/office/powerpoint/2010/main" val="17304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695" y="59955"/>
            <a:ext cx="8229600" cy="724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FLUXOGRAMA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1055" y="1844824"/>
            <a:ext cx="7920880" cy="42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9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203" y="0"/>
            <a:ext cx="9115425" cy="6674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ORÇAMENTO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37307" y="93691"/>
            <a:ext cx="78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</a:rPr>
              <a:t>ORÇAMENTO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66E6604-6393-44B4-A0DD-AAE866268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3839"/>
              </p:ext>
            </p:extLst>
          </p:nvPr>
        </p:nvGraphicFramePr>
        <p:xfrm>
          <a:off x="9202" y="667407"/>
          <a:ext cx="9115425" cy="6190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7120">
                  <a:extLst>
                    <a:ext uri="{9D8B030D-6E8A-4147-A177-3AD203B41FA5}">
                      <a16:colId xmlns:a16="http://schemas.microsoft.com/office/drawing/2014/main" val="69673928"/>
                    </a:ext>
                  </a:extLst>
                </a:gridCol>
                <a:gridCol w="701186">
                  <a:extLst>
                    <a:ext uri="{9D8B030D-6E8A-4147-A177-3AD203B41FA5}">
                      <a16:colId xmlns:a16="http://schemas.microsoft.com/office/drawing/2014/main" val="2984924377"/>
                    </a:ext>
                  </a:extLst>
                </a:gridCol>
                <a:gridCol w="1402373">
                  <a:extLst>
                    <a:ext uri="{9D8B030D-6E8A-4147-A177-3AD203B41FA5}">
                      <a16:colId xmlns:a16="http://schemas.microsoft.com/office/drawing/2014/main" val="858652009"/>
                    </a:ext>
                  </a:extLst>
                </a:gridCol>
                <a:gridCol w="1402373">
                  <a:extLst>
                    <a:ext uri="{9D8B030D-6E8A-4147-A177-3AD203B41FA5}">
                      <a16:colId xmlns:a16="http://schemas.microsoft.com/office/drawing/2014/main" val="3500475914"/>
                    </a:ext>
                  </a:extLst>
                </a:gridCol>
                <a:gridCol w="1402373">
                  <a:extLst>
                    <a:ext uri="{9D8B030D-6E8A-4147-A177-3AD203B41FA5}">
                      <a16:colId xmlns:a16="http://schemas.microsoft.com/office/drawing/2014/main" val="4011896824"/>
                    </a:ext>
                  </a:extLst>
                </a:gridCol>
              </a:tblGrid>
              <a:tr h="1375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Materiais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Unidade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Quantidade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R$(unitário)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R$(totais)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4186632200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Módulo de reconhecimento de voz para Arduino V3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R$141,99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R$141,99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030271043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Adaptador micro SD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R$12,80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R$12,80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82776072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JUMPERS Macho x Macho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R$12,80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R$25,60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777235983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Sensor de temperatura DS18B20 - cabo 1 metro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R$21,80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R$43,60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5984372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MOSFET SPW52N50C3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952767759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it-IT" sz="600" u="none" strike="noStrike">
                          <a:effectLst/>
                        </a:rPr>
                        <a:t>Arduino UNO R3 ATMEGA 328P GAV:09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05344069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Ferro de solda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R$16,00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R$16,00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50394056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 Fio de solda estanho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R$4,55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R$9,10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061663693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Terminal 1-E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418372580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Jumper para Arduino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458539155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Ponte retificadora 1kV50A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77253886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Placa de fenolite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R$6,21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R$24,84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359502506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Cartão micro SD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227427799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Display Lcd 16x2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420263392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Sensor de corrente 50A SCT-013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R$100,00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R$100,00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96568521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7809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R$1,70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R$3,40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409387562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Resistor 4k7 5%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R$0,08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955674579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BC548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R$0,15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R$0,30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910609721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Opto acoplador 4n25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6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R$0,79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R$4,74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209593756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Resistor 180R 5%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R$0,08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R$1,60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786828965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Resistor 10k 5%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R$0,07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86898802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Resistor 220R 5%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R$0,15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494558529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Borne para plug banana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6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R$2,90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R$17,40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272875550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Diodo 1n4004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17043443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Capacitor 330nF/400V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R$0,55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R$2,75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72845757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Capacitor 0,47uF/50V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R$0,08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297648751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Resistor 1K 5%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446332035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Barra de pinos 40 vias 180°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6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R$4,80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65502388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Barra de pinos 40 vias 180°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R$7,50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415698726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Sensor de fluxo de água 1/2" YF-S201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R$34,00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R$68,00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41478280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 dirty="0">
                          <a:effectLst/>
                        </a:rPr>
                        <a:t>Trimpot linear de 10K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R$1,76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R$7,04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57952160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Capacitor 100uF/16V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R$0,10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37382511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Conector Jack P2 3,5mm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R$2,99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R$5,98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24189055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Madeiras para a base fixa do protótipo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R$115,00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R$115,00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507479442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Máscara de gás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979569153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Acrílico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3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R$36,00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195839180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Cola para acrílico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255351065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Seringa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00042641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Botão N.A.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R$0,50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455990944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Cano PVC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3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71635009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Registro de água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R$5,00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569062198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Cola EPOX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Pç.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R$12,40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R$24,80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3997213485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Serviços ( hora de mão de obra )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Indiv.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R$1,00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R$580,00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1750917177"/>
                  </a:ext>
                </a:extLst>
              </a:tr>
              <a:tr h="137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CUSTO TOTAL DO PROJETO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R$ 1515,84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29" marR="5029" marT="5029" marB="0" anchor="b"/>
                </a:tc>
                <a:extLst>
                  <a:ext uri="{0D108BD9-81ED-4DB2-BD59-A6C34878D82A}">
                    <a16:rowId xmlns:a16="http://schemas.microsoft.com/office/drawing/2014/main" val="289233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32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CRONOGRAMA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44000" cy="62373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97814" y="79512"/>
            <a:ext cx="27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</a:rPr>
              <a:t>CRONOGRAMA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548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RESULTADOS E DISCUSSÕES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C8565C5-BA84-4E32-BFB1-24A454D6F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506408"/>
              </p:ext>
            </p:extLst>
          </p:nvPr>
        </p:nvGraphicFramePr>
        <p:xfrm>
          <a:off x="457200" y="1988840"/>
          <a:ext cx="3747567" cy="2227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8883C8F-8E35-4137-BADC-9EF9CAE8B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17904"/>
              </p:ext>
            </p:extLst>
          </p:nvPr>
        </p:nvGraphicFramePr>
        <p:xfrm>
          <a:off x="4939235" y="1925607"/>
          <a:ext cx="3818534" cy="2291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18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7177F-3361-4875-8839-82C7ED39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B3FB99-0F5F-4480-8EFF-DC1DDAF81E07}"/>
              </a:ext>
            </a:extLst>
          </p:cNvPr>
          <p:cNvSpPr txBox="1"/>
          <p:nvPr/>
        </p:nvSpPr>
        <p:spPr>
          <a:xfrm>
            <a:off x="1403648" y="2348880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Dificuldades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408428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2212" y="1682840"/>
            <a:ext cx="8229600" cy="1143000"/>
          </a:xfrm>
        </p:spPr>
        <p:txBody>
          <a:bodyPr>
            <a:normAutofit/>
          </a:bodyPr>
          <a:lstStyle/>
          <a:p>
            <a:r>
              <a:rPr lang="pt-BR" sz="2400" b="1" dirty="0"/>
              <a:t>Controle Automático da temperatura da água em chuveiros elétricos para pessoas com deficiência física ou visual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8731" y="228600"/>
            <a:ext cx="8023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ETEc Presidente Vargas </a:t>
            </a:r>
          </a:p>
          <a:p>
            <a:r>
              <a:rPr lang="pt-BR" sz="2800" dirty="0"/>
              <a:t>Trabalho de conclusão de curso em eletrônica integrado ao médio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451" y="4642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itchFamily="34" charset="0"/>
                <a:cs typeface="Calibri" pitchFamily="34" charset="0"/>
              </a:rPr>
              <a:t>Orientador: </a:t>
            </a:r>
            <a:r>
              <a:rPr lang="pt-BR" sz="2400" dirty="0">
                <a:latin typeface="Calibri" pitchFamily="34" charset="0"/>
                <a:cs typeface="Calibri" pitchFamily="34" charset="0"/>
              </a:rPr>
              <a:t>Profº Daniel Freitas Junior</a:t>
            </a:r>
          </a:p>
          <a:p>
            <a:pPr algn="ctr"/>
            <a:r>
              <a:rPr lang="pt-BR" sz="2400" b="1" dirty="0">
                <a:latin typeface="Calibri" pitchFamily="34" charset="0"/>
                <a:cs typeface="Calibri" pitchFamily="34" charset="0"/>
              </a:rPr>
              <a:t>Co orientador: </a:t>
            </a:r>
            <a:r>
              <a:rPr lang="pt-BR" sz="2400" dirty="0">
                <a:latin typeface="Calibri" pitchFamily="34" charset="0"/>
                <a:cs typeface="Calibri" pitchFamily="34" charset="0"/>
              </a:rPr>
              <a:t>Profº Silvio Martins de Souza</a:t>
            </a:r>
            <a:endParaRPr lang="pt-B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1" y="537980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Calibri" pitchFamily="34" charset="0"/>
                <a:cs typeface="Calibri" pitchFamily="34" charset="0"/>
              </a:rPr>
              <a:t>Mogi das Cruzes (SP), Novembro de 2018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46FCAA1-D8A8-4E68-ACE0-E3FC7A09FAF6}"/>
              </a:ext>
            </a:extLst>
          </p:cNvPr>
          <p:cNvSpPr/>
          <p:nvPr/>
        </p:nvSpPr>
        <p:spPr>
          <a:xfrm>
            <a:off x="4283968" y="3042710"/>
            <a:ext cx="4572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Autores:  </a:t>
            </a:r>
          </a:p>
          <a:p>
            <a:pPr marL="441325" indent="-173038">
              <a:buFont typeface="Arial" pitchFamily="34" charset="0"/>
              <a:buChar char="•"/>
            </a:pPr>
            <a:r>
              <a:rPr lang="pt-BR" sz="2000" b="1" dirty="0"/>
              <a:t>Gabriel Shindy Yamamoto;</a:t>
            </a:r>
          </a:p>
          <a:p>
            <a:pPr marL="441325" indent="-173038">
              <a:buFont typeface="Arial" pitchFamily="34" charset="0"/>
              <a:buChar char="•"/>
            </a:pPr>
            <a:r>
              <a:rPr lang="pt-BR" sz="2000" b="1" dirty="0"/>
              <a:t>Gustavo Koiti Kuwabata;</a:t>
            </a:r>
          </a:p>
          <a:p>
            <a:pPr marL="441325" indent="-173038">
              <a:buFont typeface="Arial" pitchFamily="34" charset="0"/>
              <a:buChar char="•"/>
            </a:pPr>
            <a:r>
              <a:rPr lang="pt-BR" sz="2000" b="1" dirty="0"/>
              <a:t>Isabela Milena de Camargo Morais;</a:t>
            </a:r>
          </a:p>
          <a:p>
            <a:pPr marL="441325" indent="-173038">
              <a:buFont typeface="Arial" pitchFamily="34" charset="0"/>
              <a:buChar char="•"/>
            </a:pPr>
            <a:r>
              <a:rPr lang="pt-BR" sz="2000" b="1" dirty="0"/>
              <a:t>Rodrigo Ferraz Souza;</a:t>
            </a:r>
          </a:p>
        </p:txBody>
      </p:sp>
    </p:spTree>
    <p:extLst>
      <p:ext uri="{BB962C8B-B14F-4D97-AF65-F5344CB8AC3E}">
        <p14:creationId xmlns:p14="http://schemas.microsoft.com/office/powerpoint/2010/main" val="388668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2293" y="260648"/>
            <a:ext cx="4519414" cy="764704"/>
          </a:xfrm>
        </p:spPr>
        <p:txBody>
          <a:bodyPr>
            <a:normAutofit/>
          </a:bodyPr>
          <a:lstStyle/>
          <a:p>
            <a:r>
              <a:rPr lang="pt-BR" b="1" dirty="0"/>
              <a:t>REFERÊNCIAS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8C34BEC5-0A13-46A2-9413-BF724BD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7606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pt-BR" sz="5600" dirty="0"/>
              <a:t>1.	BAPTISTA, A. C. et al. Fundamentos de Eletrônica. Lisboa: LIDEL, 2012. 564 p. ISBN </a:t>
            </a:r>
            <a:r>
              <a:rPr lang="pt-BR" sz="5600" dirty="0" err="1"/>
              <a:t>ISBN</a:t>
            </a:r>
            <a:r>
              <a:rPr lang="pt-BR" sz="5600" dirty="0"/>
              <a:t>: 978-972-757-872-6.</a:t>
            </a:r>
          </a:p>
          <a:p>
            <a:endParaRPr lang="pt-BR" sz="5600" dirty="0"/>
          </a:p>
          <a:p>
            <a:r>
              <a:rPr lang="pt-BR" sz="5600" dirty="0"/>
              <a:t>2.	BELINAZO, L. M.; BELINAZO, J. H. Parâmetros do aquecimento de água em chuveiros: conforto e energia. Revista eletrônica VIDYA, Santa Maria - RS,BRASIL, p. 175-192, Junho 2004.</a:t>
            </a:r>
          </a:p>
          <a:p>
            <a:pPr marL="0" indent="0">
              <a:buNone/>
            </a:pPr>
            <a:endParaRPr lang="pt-BR" sz="5600" dirty="0"/>
          </a:p>
          <a:p>
            <a:r>
              <a:rPr lang="pt-BR" sz="5600" dirty="0"/>
              <a:t>3.	DUARTE, D. T. Traçador das curvas características de transistores de junção bipolar (BJT) e de efeito de campo (FET). DEL, Rio de </a:t>
            </a:r>
            <a:r>
              <a:rPr lang="pt-BR" sz="5600" dirty="0" err="1"/>
              <a:t>Janeiro,RJ</a:t>
            </a:r>
            <a:r>
              <a:rPr lang="pt-BR" sz="5600" dirty="0"/>
              <a:t>, p. 78, mar 2008.</a:t>
            </a:r>
          </a:p>
          <a:p>
            <a:pPr marL="0" indent="0">
              <a:buNone/>
            </a:pPr>
            <a:endParaRPr lang="pt-BR" sz="5600" dirty="0"/>
          </a:p>
          <a:p>
            <a:r>
              <a:rPr lang="pt-BR" sz="5600" dirty="0"/>
              <a:t>4.	IBGE. Censo Demográfico: Tabela 3426 - População residente por tipo de deficiência, segundo o sexo e a cor ou raça - Amostra - Características Gerais da População. Sistema IBGE de Recuperação Automática - SIDRA, 2010. Disponível em: &lt;https://sidra.ibge.gov.br/tabela/3426&gt;. Acesso em: 08 Abril 2018.</a:t>
            </a:r>
          </a:p>
          <a:p>
            <a:pPr marL="0" indent="0">
              <a:buNone/>
            </a:pPr>
            <a:endParaRPr lang="pt-BR" sz="5600" dirty="0"/>
          </a:p>
          <a:p>
            <a:r>
              <a:rPr lang="pt-BR" sz="5600" dirty="0"/>
              <a:t>5.	MONTEIRO, R. C. D. S. M. J. O contributo do desporto adaptado para a integração social da pessoa com deficiência motora: A situação dos atletas praticantes de desporto adaptado no centro de medicina de reabilitação da região Centro-</a:t>
            </a:r>
            <a:r>
              <a:rPr lang="pt-BR" sz="5600" dirty="0" err="1"/>
              <a:t>Rovisco</a:t>
            </a:r>
            <a:r>
              <a:rPr lang="pt-BR" sz="5600" dirty="0"/>
              <a:t> Pais. Dissertação Apresentada ao ISMT para obtenção do Grau de Mestre em Serviço Social, Coimbra, 2012.</a:t>
            </a:r>
          </a:p>
          <a:p>
            <a:endParaRPr lang="pt-BR" sz="5600" dirty="0"/>
          </a:p>
          <a:p>
            <a:r>
              <a:rPr lang="pt-BR" sz="5600" dirty="0"/>
              <a:t>6.	PRADO, R. T. A.; GONÇALVES, O. M. </a:t>
            </a:r>
            <a:r>
              <a:rPr lang="pt-BR" sz="5600" dirty="0" err="1"/>
              <a:t>Water</a:t>
            </a:r>
            <a:r>
              <a:rPr lang="pt-BR" sz="5600" dirty="0"/>
              <a:t> </a:t>
            </a:r>
            <a:r>
              <a:rPr lang="pt-BR" sz="5600" dirty="0" err="1"/>
              <a:t>heating</a:t>
            </a:r>
            <a:r>
              <a:rPr lang="pt-BR" sz="5600" dirty="0"/>
              <a:t> </a:t>
            </a:r>
            <a:r>
              <a:rPr lang="pt-BR" sz="5600" dirty="0" err="1"/>
              <a:t>through</a:t>
            </a:r>
            <a:r>
              <a:rPr lang="pt-BR" sz="5600" dirty="0"/>
              <a:t> </a:t>
            </a:r>
            <a:r>
              <a:rPr lang="pt-BR" sz="5600" dirty="0" err="1"/>
              <a:t>electric</a:t>
            </a:r>
            <a:r>
              <a:rPr lang="pt-BR" sz="5600" dirty="0"/>
              <a:t> </a:t>
            </a:r>
            <a:r>
              <a:rPr lang="pt-BR" sz="5600" dirty="0" err="1"/>
              <a:t>shower</a:t>
            </a:r>
            <a:r>
              <a:rPr lang="pt-BR" sz="5600" dirty="0"/>
              <a:t> </a:t>
            </a:r>
            <a:r>
              <a:rPr lang="pt-BR" sz="5600" dirty="0" err="1"/>
              <a:t>and</a:t>
            </a:r>
            <a:r>
              <a:rPr lang="pt-BR" sz="5600" dirty="0"/>
              <a:t> </a:t>
            </a:r>
            <a:r>
              <a:rPr lang="pt-BR" sz="5600" dirty="0" err="1"/>
              <a:t>energy</a:t>
            </a:r>
            <a:r>
              <a:rPr lang="pt-BR" sz="5600" dirty="0"/>
              <a:t> </a:t>
            </a:r>
            <a:r>
              <a:rPr lang="pt-BR" sz="5600" dirty="0" err="1"/>
              <a:t>demand</a:t>
            </a:r>
            <a:r>
              <a:rPr lang="pt-BR" sz="5600" dirty="0"/>
              <a:t>. Energy </a:t>
            </a:r>
            <a:r>
              <a:rPr lang="pt-BR" sz="5600" dirty="0" err="1"/>
              <a:t>and</a:t>
            </a:r>
            <a:r>
              <a:rPr lang="pt-BR" sz="5600" dirty="0"/>
              <a:t> </a:t>
            </a:r>
            <a:r>
              <a:rPr lang="pt-BR" sz="5600" dirty="0" err="1"/>
              <a:t>Buildings</a:t>
            </a:r>
            <a:r>
              <a:rPr lang="pt-BR" sz="5600" dirty="0"/>
              <a:t>, </a:t>
            </a:r>
            <a:r>
              <a:rPr lang="pt-BR" sz="5600" dirty="0" err="1"/>
              <a:t>SP,Brasil</a:t>
            </a:r>
            <a:r>
              <a:rPr lang="pt-BR" sz="5600" dirty="0"/>
              <a:t>, v. 29, n. 1, p. 77-82, Dezembro 1998.</a:t>
            </a:r>
          </a:p>
          <a:p>
            <a:endParaRPr lang="pt-BR" sz="5600" dirty="0"/>
          </a:p>
          <a:p>
            <a:r>
              <a:rPr lang="pt-BR" sz="5600" dirty="0"/>
              <a:t>7.	WENDLING, M. Transistores II. 1. ed. Guaratinguetá: Unesp, v. 1, 2009.</a:t>
            </a:r>
          </a:p>
          <a:p>
            <a:endParaRPr lang="pt-BR" sz="5600" dirty="0"/>
          </a:p>
          <a:p>
            <a:r>
              <a:rPr lang="pt-BR" sz="5600" dirty="0"/>
              <a:t>8.	ARDUINO E CIA. Gravando dados do </a:t>
            </a:r>
            <a:r>
              <a:rPr lang="pt-BR" sz="5600" dirty="0" err="1"/>
              <a:t>Arduino</a:t>
            </a:r>
            <a:r>
              <a:rPr lang="pt-BR" sz="5600" dirty="0"/>
              <a:t> no cartão SD. </a:t>
            </a:r>
            <a:r>
              <a:rPr lang="pt-BR" sz="5600" dirty="0" err="1"/>
              <a:t>Arduino</a:t>
            </a:r>
            <a:r>
              <a:rPr lang="pt-BR" sz="5600" dirty="0"/>
              <a:t> e cia, 2014. Disponível em: &lt;https://www.arduinoecia.com.br/2014/11/gravando-dados-arduino-cartao-sd.html?m=1&gt;. Acesso em: 09 </a:t>
            </a:r>
            <a:r>
              <a:rPr lang="pt-BR" sz="5600" dirty="0" err="1"/>
              <a:t>nov</a:t>
            </a:r>
            <a:r>
              <a:rPr lang="pt-BR" sz="5600" dirty="0"/>
              <a:t> 2018.</a:t>
            </a:r>
          </a:p>
          <a:p>
            <a:endParaRPr lang="pt-BR" sz="5600" dirty="0"/>
          </a:p>
          <a:p>
            <a:r>
              <a:rPr lang="pt-BR" sz="5600" dirty="0"/>
              <a:t>9.	CMM. Como Funciona um TECI (MOSFET) Canal n. Museu das Comunicações. Disponível em: &lt;http://macao.communications.museum/por/exhibition/secondfloor/MoreInfo/2_10_4_HowFETWorks.html&gt;. Acesso em: 21 out 2018.</a:t>
            </a:r>
          </a:p>
          <a:p>
            <a:endParaRPr lang="pt-BR" sz="5600" dirty="0"/>
          </a:p>
          <a:p>
            <a:pPr marL="0" indent="0">
              <a:buNone/>
            </a:pPr>
            <a:endParaRPr lang="pt-BR" sz="5600" dirty="0"/>
          </a:p>
          <a:p>
            <a:endParaRPr lang="pt-BR" sz="3700" dirty="0"/>
          </a:p>
          <a:p>
            <a:endParaRPr lang="pt-BR" sz="3700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7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endParaRPr lang="pt-BR" sz="1400" dirty="0">
              <a:cs typeface="Arial" panose="020B0604020202020204" pitchFamily="34" charset="0"/>
            </a:endParaRPr>
          </a:p>
          <a:p>
            <a:r>
              <a:rPr lang="pt-BR" sz="1400" dirty="0"/>
              <a:t>10.	CMM. Como Funciona um Transístor de Junção Bipolar, TJB (BJT) </a:t>
            </a:r>
            <a:r>
              <a:rPr lang="pt-BR" sz="1400" dirty="0" err="1"/>
              <a:t>npn</a:t>
            </a:r>
            <a:r>
              <a:rPr lang="pt-BR" sz="1400" dirty="0"/>
              <a:t>. Museu das Comunicações. Disponível em: &lt;http://macao.communications.museum/por/exhibition/secondfloor/MoreInfo/2_10_3_HowTransistorWorks.html&gt;. Acesso em: 21 out 2018.</a:t>
            </a:r>
          </a:p>
          <a:p>
            <a:pPr marL="171450" indent="-171450"/>
            <a:endParaRPr lang="pt-BR" sz="1400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11.	IBYTES. Conheça os </a:t>
            </a:r>
            <a:r>
              <a:rPr lang="pt-BR" sz="1400" dirty="0" err="1">
                <a:cs typeface="Arial" panose="020B0604020202020204" pitchFamily="34" charset="0"/>
              </a:rPr>
              <a:t>MOSFETs</a:t>
            </a:r>
            <a:r>
              <a:rPr lang="pt-BR" sz="1400" dirty="0">
                <a:cs typeface="Arial" panose="020B0604020202020204" pitchFamily="34" charset="0"/>
              </a:rPr>
              <a:t>. IBYTES. Disponível em: &lt;https://www.ibytes.com.br/os-transistores-de-efeito-de-campo-mos-sao-chamados-de-mosfets/&gt;. Acesso em: 21 out 2018.</a:t>
            </a:r>
          </a:p>
          <a:p>
            <a:pPr marL="171450" indent="-171450"/>
            <a:endParaRPr lang="pt-BR" sz="1400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12.	MATTEDE, H. Mundo da Elétrica. Disponível em: &lt;https://www.mundodaeletrica.com.br/como-funciona-um-chuveiro-eletrico/&gt;. Acesso em: 13 Fevereiro 2018.</a:t>
            </a:r>
          </a:p>
          <a:p>
            <a:pPr marL="171450" indent="-171450"/>
            <a:endParaRPr lang="pt-BR" sz="1400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13.	THOMSEN, A. O que é </a:t>
            </a:r>
            <a:r>
              <a:rPr lang="pt-BR" sz="1400" dirty="0" err="1">
                <a:cs typeface="Arial" panose="020B0604020202020204" pitchFamily="34" charset="0"/>
              </a:rPr>
              <a:t>Arduino</a:t>
            </a:r>
            <a:r>
              <a:rPr lang="pt-BR" sz="1400" dirty="0">
                <a:cs typeface="Arial" panose="020B0604020202020204" pitchFamily="34" charset="0"/>
              </a:rPr>
              <a:t>? </a:t>
            </a:r>
            <a:r>
              <a:rPr lang="pt-BR" sz="1400" dirty="0" err="1">
                <a:cs typeface="Arial" panose="020B0604020202020204" pitchFamily="34" charset="0"/>
              </a:rPr>
              <a:t>FilipeFlop</a:t>
            </a:r>
            <a:r>
              <a:rPr lang="pt-BR" sz="1400" dirty="0">
                <a:cs typeface="Arial" panose="020B0604020202020204" pitchFamily="34" charset="0"/>
              </a:rPr>
              <a:t>, 2014. Disponível em: &lt;https://www.filipeflop.com/blog/o-que-e-arduino/&gt;. Acesso em: 24 set 2018.</a:t>
            </a:r>
          </a:p>
          <a:p>
            <a:r>
              <a:rPr lang="pt-BR" sz="1400" dirty="0"/>
              <a:t>14.	THOMSEN, A. Qual </a:t>
            </a:r>
            <a:r>
              <a:rPr lang="pt-BR" sz="1400" dirty="0" err="1"/>
              <a:t>Arduino</a:t>
            </a:r>
            <a:r>
              <a:rPr lang="pt-BR" sz="1400" dirty="0"/>
              <a:t> Comprar? Conheça os Tipos de </a:t>
            </a:r>
            <a:r>
              <a:rPr lang="pt-BR" sz="1400" dirty="0" err="1"/>
              <a:t>Arduino</a:t>
            </a:r>
            <a:r>
              <a:rPr lang="pt-BR" sz="1400" dirty="0"/>
              <a:t>. </a:t>
            </a:r>
            <a:r>
              <a:rPr lang="pt-BR" sz="1400" dirty="0" err="1"/>
              <a:t>FilipeFlop</a:t>
            </a:r>
            <a:r>
              <a:rPr lang="pt-BR" sz="1400" dirty="0"/>
              <a:t>, 2014. Disponível em: &lt;https://www.filipeflop.com/blog/tipos-de-arduino-qual-comprar/&gt;. Acesso em: 24 set 2018.</a:t>
            </a:r>
          </a:p>
          <a:p>
            <a:endParaRPr lang="pt-BR" sz="1400" dirty="0"/>
          </a:p>
          <a:p>
            <a:r>
              <a:rPr lang="pt-BR" sz="1400" dirty="0"/>
              <a:t>15.	COFERMETA. Pasta de Vedação - DOX. COFERMETA, 2018. Disponível em: &lt;https://www.cofermeta.com.br/hidraulica/vedacao/pasta-de-vedacao-dox&gt;. Acesso em: out 2018.</a:t>
            </a:r>
          </a:p>
          <a:p>
            <a:endParaRPr lang="pt-BR" sz="1400" dirty="0"/>
          </a:p>
          <a:p>
            <a:r>
              <a:rPr lang="pt-BR" sz="1400" dirty="0"/>
              <a:t>16.	DELTA FAUCET. Delta </a:t>
            </a:r>
            <a:r>
              <a:rPr lang="pt-BR" sz="1400" dirty="0" err="1"/>
              <a:t>Faucet</a:t>
            </a:r>
            <a:r>
              <a:rPr lang="pt-BR" sz="1400" dirty="0"/>
              <a:t> T17TH155 Universal </a:t>
            </a:r>
            <a:r>
              <a:rPr lang="pt-BR" sz="1400" dirty="0" err="1"/>
              <a:t>Thermostatic</a:t>
            </a:r>
            <a:r>
              <a:rPr lang="pt-BR" sz="1400" dirty="0"/>
              <a:t> </a:t>
            </a:r>
            <a:r>
              <a:rPr lang="pt-BR" sz="1400" dirty="0" err="1"/>
              <a:t>Valve</a:t>
            </a:r>
            <a:r>
              <a:rPr lang="pt-BR" sz="1400" dirty="0"/>
              <a:t> </a:t>
            </a:r>
            <a:r>
              <a:rPr lang="pt-BR" sz="1400" dirty="0" err="1"/>
              <a:t>Trim</a:t>
            </a:r>
            <a:r>
              <a:rPr lang="pt-BR" sz="1400" dirty="0"/>
              <a:t> </a:t>
            </a:r>
            <a:r>
              <a:rPr lang="pt-BR" sz="1400" dirty="0" err="1"/>
              <a:t>with</a:t>
            </a:r>
            <a:r>
              <a:rPr lang="pt-BR" sz="1400" dirty="0"/>
              <a:t> </a:t>
            </a:r>
            <a:r>
              <a:rPr lang="pt-BR" sz="1400" dirty="0" err="1"/>
              <a:t>Handle</a:t>
            </a:r>
            <a:r>
              <a:rPr lang="pt-BR" sz="1400" dirty="0"/>
              <a:t> </a:t>
            </a:r>
            <a:r>
              <a:rPr lang="pt-BR" sz="1400" dirty="0" err="1"/>
              <a:t>Shower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Grab</a:t>
            </a:r>
            <a:r>
              <a:rPr lang="pt-BR" sz="1400" dirty="0"/>
              <a:t> Bar, Chrome. </a:t>
            </a:r>
            <a:r>
              <a:rPr lang="pt-BR" sz="1400" dirty="0" err="1"/>
              <a:t>Amazon</a:t>
            </a:r>
            <a:r>
              <a:rPr lang="pt-BR" sz="1400" dirty="0"/>
              <a:t>, 2010. Disponível em: &lt;https://www.amazon.com/Faucet-T17TH155-Universal-Thermostatic-Handle/dp/B0044M5O MY&gt;. Acesso em: 25 set 2018.</a:t>
            </a:r>
          </a:p>
          <a:p>
            <a:endParaRPr lang="pt-BR" sz="1400" dirty="0"/>
          </a:p>
          <a:p>
            <a:r>
              <a:rPr lang="pt-BR" sz="1400" dirty="0"/>
              <a:t>17.	VEDACIT. FITA MULTIUSO. VEDACIT. Disponível em: &lt;http://vedacit.com.br/produtos/fita-multiuso&gt;. Acesso em: out 2018.</a:t>
            </a:r>
          </a:p>
          <a:p>
            <a:endParaRPr lang="pt-BR" sz="1200" dirty="0"/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5136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pt-BR" b="1" dirty="0"/>
              <a:t>INTRODUÇÃO</a:t>
            </a:r>
          </a:p>
        </p:txBody>
      </p:sp>
      <p:graphicFrame>
        <p:nvGraphicFramePr>
          <p:cNvPr id="10" name="Espaço Reservado para Conteúdo 2">
            <a:extLst>
              <a:ext uri="{FF2B5EF4-FFF2-40B4-BE49-F238E27FC236}">
                <a16:creationId xmlns:a16="http://schemas.microsoft.com/office/drawing/2014/main" id="{F244B821-E904-4822-B6CD-D5D174C2B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16203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3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59970" y="2780928"/>
            <a:ext cx="3483937" cy="884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100" b="1" dirty="0"/>
              <a:t>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59970" y="4077072"/>
            <a:ext cx="3483937" cy="14864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000" dirty="0"/>
              <a:t>Dificuldade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000" dirty="0"/>
              <a:t>Aplicabilidade</a:t>
            </a:r>
            <a:endParaRPr lang="en-US" sz="20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000" dirty="0"/>
              <a:t>Controle</a:t>
            </a:r>
            <a:r>
              <a:rPr lang="en-US" sz="2000" dirty="0"/>
              <a:t> do </a:t>
            </a:r>
            <a:r>
              <a:rPr lang="pt-BR" sz="2000" dirty="0"/>
              <a:t>aquecimento</a:t>
            </a:r>
            <a:r>
              <a:rPr lang="en-US" sz="2000" dirty="0"/>
              <a:t> da </a:t>
            </a:r>
            <a:r>
              <a:rPr lang="pt-BR" sz="2000" dirty="0"/>
              <a:t>água</a:t>
            </a: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interior, ralador, sentado, preto&#10;&#10;Descrição gerada com muito alta confiança">
            <a:extLst>
              <a:ext uri="{FF2B5EF4-FFF2-40B4-BE49-F238E27FC236}">
                <a16:creationId xmlns:a16="http://schemas.microsoft.com/office/drawing/2014/main" id="{42A7C597-ACDA-42DC-9F60-FBACC09F0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7" r="18749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367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5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>
            <a:normAutofit/>
          </a:bodyPr>
          <a:lstStyle/>
          <a:p>
            <a:r>
              <a:rPr lang="pt-BR" sz="3500" b="1" dirty="0">
                <a:solidFill>
                  <a:srgbClr val="303030"/>
                </a:solidFill>
              </a:rPr>
              <a:t>JUSTIFICATIVA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34E52A59-3E27-455C-B081-44015EC1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103174"/>
              </p:ext>
            </p:extLst>
          </p:nvPr>
        </p:nvGraphicFramePr>
        <p:xfrm>
          <a:off x="0" y="116632"/>
          <a:ext cx="9144000" cy="5181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56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pt-BR" b="1" dirty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403589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2000" dirty="0"/>
              <a:t>GERAL  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Contribuir para o aumento da autonomia e do conforto;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Garantir condições no que se refere ao banho. </a:t>
            </a:r>
          </a:p>
          <a:p>
            <a:pPr marL="0" indent="0">
              <a:lnSpc>
                <a:spcPct val="90000"/>
              </a:lnSpc>
              <a:buNone/>
            </a:pPr>
            <a:endParaRPr lang="pt-BR" sz="20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/>
              <a:t>ESPECÍFICOS 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Realizar uma pesquisa de campo; 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Desenvolver um circuito de controle de potência com transistores MOSFET ;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Desenvolver um protótipo do módulo;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Realizar testes no protótipo;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Verificar se os resultados obtidos conferem com os esperados;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Desenvolver um modelo funcional.</a:t>
            </a:r>
          </a:p>
        </p:txBody>
      </p:sp>
    </p:spTree>
    <p:extLst>
      <p:ext uri="{BB962C8B-B14F-4D97-AF65-F5344CB8AC3E}">
        <p14:creationId xmlns:p14="http://schemas.microsoft.com/office/powerpoint/2010/main" val="30808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pt-BR" b="1" dirty="0"/>
              <a:t>METODOLOGIA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2843213"/>
          </a:xfrm>
        </p:spPr>
        <p:txBody>
          <a:bodyPr>
            <a:normAutofit/>
          </a:bodyPr>
          <a:lstStyle/>
          <a:p>
            <a:pPr lvl="1"/>
            <a:r>
              <a:rPr lang="pt-BR" sz="2100" dirty="0"/>
              <a:t>Objeto de estudo: Aquecimento da água.</a:t>
            </a:r>
          </a:p>
          <a:p>
            <a:pPr lvl="1"/>
            <a:r>
              <a:rPr lang="pt-BR" sz="2100" dirty="0"/>
              <a:t>Grupo estudado: população que possui mobilidade reduzida ou deficiência visual em algum grau.</a:t>
            </a:r>
          </a:p>
          <a:p>
            <a:pPr lvl="1"/>
            <a:r>
              <a:rPr lang="pt-BR" sz="2100" dirty="0"/>
              <a:t>Procedimento da pesquisa: Metodologia de engenharia com pesquisa experimental e teórica.</a:t>
            </a:r>
          </a:p>
          <a:p>
            <a:pPr lvl="1"/>
            <a:r>
              <a:rPr lang="pt-BR" sz="2100" dirty="0"/>
              <a:t>Como os dados foram analisados: comparados com os cálculos e com um chuveiro convencional.</a:t>
            </a:r>
          </a:p>
        </p:txBody>
      </p:sp>
    </p:spTree>
    <p:extLst>
      <p:ext uri="{BB962C8B-B14F-4D97-AF65-F5344CB8AC3E}">
        <p14:creationId xmlns:p14="http://schemas.microsoft.com/office/powerpoint/2010/main" val="42918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4E1F6D59-F47F-4DD2-BAEE-4C65C93E2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8" b="23129"/>
          <a:stretch/>
        </p:blipFill>
        <p:spPr>
          <a:xfrm rot="21444709">
            <a:off x="-2" y="-28"/>
            <a:ext cx="9143999" cy="685595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54333" y="3140969"/>
            <a:ext cx="3989575" cy="4320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</a:t>
            </a: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54334" y="3429001"/>
            <a:ext cx="3989573" cy="792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 de </a:t>
            </a:r>
            <a:r>
              <a:rPr lang="pt-BR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Potência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MOSFET SPW52N50C3</a:t>
            </a:r>
          </a:p>
        </p:txBody>
      </p:sp>
      <p:sp>
        <p:nvSpPr>
          <p:cNvPr id="55" name="Freeform: Shape 50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042401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37D4C91-6E14-47B2-A269-F310B0DFA6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1" r="29690"/>
          <a:stretch/>
        </p:blipFill>
        <p:spPr>
          <a:xfrm>
            <a:off x="-529598" y="-675456"/>
            <a:ext cx="4571999" cy="723275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119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 b="1" dirty="0"/>
              <a:t>DESENVOLVIMENTO</a:t>
            </a:r>
            <a:endParaRPr lang="en-US" sz="51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74330" y="5091763"/>
            <a:ext cx="223065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b="1" dirty="0"/>
              <a:t>Driver de </a:t>
            </a:r>
            <a:r>
              <a:rPr lang="pt-BR" sz="2000" b="1" dirty="0"/>
              <a:t>Potência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800" dirty="0"/>
              <a:t>Circuito</a:t>
            </a:r>
            <a:r>
              <a:rPr lang="en-US" sz="1800" dirty="0"/>
              <a:t> </a:t>
            </a:r>
            <a:r>
              <a:rPr lang="pt-BR" sz="1800" dirty="0"/>
              <a:t>Elétrico</a:t>
            </a: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FB2F8A1-3CB3-45BC-ADEA-62F4245F17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9143999" cy="52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910</Words>
  <Application>Microsoft Office PowerPoint</Application>
  <PresentationFormat>Apresentação na tela (4:3)</PresentationFormat>
  <Paragraphs>351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Tema do Office</vt:lpstr>
      <vt:lpstr>Apresentação do PowerPoint</vt:lpstr>
      <vt:lpstr>Controle Automático da temperatura da água em chuveiros elétricos para pessoas com deficiência física ou visual</vt:lpstr>
      <vt:lpstr>INTRODUÇÃO</vt:lpstr>
      <vt:lpstr>PROBLEMA</vt:lpstr>
      <vt:lpstr>JUSTIFICATIVA</vt:lpstr>
      <vt:lpstr>OBJETIVOS</vt:lpstr>
      <vt:lpstr>METODOLOGIA</vt:lpstr>
      <vt:lpstr>DESENVOLVIMENTO</vt:lpstr>
      <vt:lpstr>DESENVOLVIMENTO</vt:lpstr>
      <vt:lpstr>CIRCUITO GERAL</vt:lpstr>
      <vt:lpstr>DESENVOLVIMENTO</vt:lpstr>
      <vt:lpstr>DESENVOLVIMENTO</vt:lpstr>
      <vt:lpstr>Desenvolvimento</vt:lpstr>
      <vt:lpstr>PROPOSTA DE SOLUÇÃO: UMIDADE</vt:lpstr>
      <vt:lpstr>FLUXOGRAMA</vt:lpstr>
      <vt:lpstr>ORÇAMENTO</vt:lpstr>
      <vt:lpstr>CRONOGRAMA</vt:lpstr>
      <vt:lpstr>RESULTADOS E DISCUSSÕES</vt:lpstr>
      <vt:lpstr>Considerações Finais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FERRAZ SOUZA</dc:creator>
  <cp:lastModifiedBy>RODRIGO SOUZA</cp:lastModifiedBy>
  <cp:revision>9</cp:revision>
  <dcterms:created xsi:type="dcterms:W3CDTF">2018-11-27T19:53:54Z</dcterms:created>
  <dcterms:modified xsi:type="dcterms:W3CDTF">2018-12-10T15:55:29Z</dcterms:modified>
</cp:coreProperties>
</file>